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4" r:id="rId1"/>
  </p:sldMasterIdLst>
  <p:notesMasterIdLst>
    <p:notesMasterId r:id="rId53"/>
  </p:notesMasterIdLst>
  <p:sldIdLst>
    <p:sldId id="256" r:id="rId2"/>
    <p:sldId id="309" r:id="rId3"/>
    <p:sldId id="329" r:id="rId4"/>
    <p:sldId id="333" r:id="rId5"/>
    <p:sldId id="352" r:id="rId6"/>
    <p:sldId id="351" r:id="rId7"/>
    <p:sldId id="368" r:id="rId8"/>
    <p:sldId id="369" r:id="rId9"/>
    <p:sldId id="375" r:id="rId10"/>
    <p:sldId id="370" r:id="rId11"/>
    <p:sldId id="374" r:id="rId12"/>
    <p:sldId id="376" r:id="rId13"/>
    <p:sldId id="356" r:id="rId14"/>
    <p:sldId id="377" r:id="rId15"/>
    <p:sldId id="364" r:id="rId16"/>
    <p:sldId id="365" r:id="rId17"/>
    <p:sldId id="367" r:id="rId18"/>
    <p:sldId id="354" r:id="rId19"/>
    <p:sldId id="355" r:id="rId20"/>
    <p:sldId id="378" r:id="rId21"/>
    <p:sldId id="357" r:id="rId22"/>
    <p:sldId id="353" r:id="rId23"/>
    <p:sldId id="359" r:id="rId24"/>
    <p:sldId id="363" r:id="rId25"/>
    <p:sldId id="362" r:id="rId26"/>
    <p:sldId id="361" r:id="rId27"/>
    <p:sldId id="358" r:id="rId28"/>
    <p:sldId id="360" r:id="rId29"/>
    <p:sldId id="371" r:id="rId30"/>
    <p:sldId id="372" r:id="rId31"/>
    <p:sldId id="373" r:id="rId32"/>
    <p:sldId id="379" r:id="rId33"/>
    <p:sldId id="350" r:id="rId34"/>
    <p:sldId id="349" r:id="rId35"/>
    <p:sldId id="346" r:id="rId36"/>
    <p:sldId id="332" r:id="rId37"/>
    <p:sldId id="300" r:id="rId38"/>
    <p:sldId id="301" r:id="rId39"/>
    <p:sldId id="334" r:id="rId40"/>
    <p:sldId id="331" r:id="rId41"/>
    <p:sldId id="335" r:id="rId42"/>
    <p:sldId id="336" r:id="rId43"/>
    <p:sldId id="337" r:id="rId44"/>
    <p:sldId id="338" r:id="rId45"/>
    <p:sldId id="339" r:id="rId46"/>
    <p:sldId id="341" r:id="rId47"/>
    <p:sldId id="340" r:id="rId48"/>
    <p:sldId id="347" r:id="rId49"/>
    <p:sldId id="348" r:id="rId50"/>
    <p:sldId id="342" r:id="rId51"/>
    <p:sldId id="343" r:id="rId5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CC00"/>
    <a:srgbClr val="C26F30"/>
    <a:srgbClr val="9AACB2"/>
    <a:srgbClr val="E9A397"/>
    <a:srgbClr val="CC9B00"/>
    <a:srgbClr val="AFA49D"/>
    <a:srgbClr val="BFA08D"/>
    <a:srgbClr val="6B7D71"/>
    <a:srgbClr val="4A2C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97" autoAdjust="0"/>
    <p:restoredTop sz="92000" autoAdjust="0"/>
  </p:normalViewPr>
  <p:slideViewPr>
    <p:cSldViewPr>
      <p:cViewPr varScale="1">
        <p:scale>
          <a:sx n="123" d="100"/>
          <a:sy n="123" d="100"/>
        </p:scale>
        <p:origin x="-1104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B0F18B-3143-4A13-98D3-CB7940FF4249}" type="datetimeFigureOut">
              <a:rPr lang="ko-KR" altLang="en-US" smtClean="0"/>
              <a:t>2016-05-01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E106AF-CDAE-40B5-B280-512804290F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367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E37C-727C-4419-A56C-DC3DFCF69DEC}" type="datetimeFigureOut">
              <a:rPr lang="ko-KR" altLang="en-US" smtClean="0"/>
              <a:t>2016-05-01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2091-7A00-4B98-B7E2-171334A5A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623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E37C-727C-4419-A56C-DC3DFCF69DEC}" type="datetimeFigureOut">
              <a:rPr lang="ko-KR" altLang="en-US" smtClean="0"/>
              <a:t>2016-05-01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2091-7A00-4B98-B7E2-171334A5A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625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E37C-727C-4419-A56C-DC3DFCF69DEC}" type="datetimeFigureOut">
              <a:rPr lang="ko-KR" altLang="en-US" smtClean="0"/>
              <a:t>2016-05-01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2091-7A00-4B98-B7E2-171334A5A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645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E37C-727C-4419-A56C-DC3DFCF69DEC}" type="datetimeFigureOut">
              <a:rPr lang="ko-KR" altLang="en-US" smtClean="0"/>
              <a:t>2016-05-01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2091-7A00-4B98-B7E2-171334A5A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710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E37C-727C-4419-A56C-DC3DFCF69DEC}" type="datetimeFigureOut">
              <a:rPr lang="ko-KR" altLang="en-US" smtClean="0"/>
              <a:t>2016-05-01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2091-7A00-4B98-B7E2-171334A5A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506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E37C-727C-4419-A56C-DC3DFCF69DEC}" type="datetimeFigureOut">
              <a:rPr lang="ko-KR" altLang="en-US" smtClean="0"/>
              <a:t>2016-05-01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2091-7A00-4B98-B7E2-171334A5A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78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E37C-727C-4419-A56C-DC3DFCF69DEC}" type="datetimeFigureOut">
              <a:rPr lang="ko-KR" altLang="en-US" smtClean="0"/>
              <a:t>2016-05-01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2091-7A00-4B98-B7E2-171334A5A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720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E37C-727C-4419-A56C-DC3DFCF69DEC}" type="datetimeFigureOut">
              <a:rPr lang="ko-KR" altLang="en-US" smtClean="0"/>
              <a:t>2016-05-01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2091-7A00-4B98-B7E2-171334A5A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833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E37C-727C-4419-A56C-DC3DFCF69DEC}" type="datetimeFigureOut">
              <a:rPr lang="ko-KR" altLang="en-US" smtClean="0"/>
              <a:t>2016-05-01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2091-7A00-4B98-B7E2-171334A5A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574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E37C-727C-4419-A56C-DC3DFCF69DEC}" type="datetimeFigureOut">
              <a:rPr lang="ko-KR" altLang="en-US" smtClean="0"/>
              <a:t>2016-05-01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2091-7A00-4B98-B7E2-171334A5A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303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E37C-727C-4419-A56C-DC3DFCF69DEC}" type="datetimeFigureOut">
              <a:rPr lang="ko-KR" altLang="en-US" smtClean="0"/>
              <a:t>2016-05-01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2091-7A00-4B98-B7E2-171334A5A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141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BE37C-727C-4419-A56C-DC3DFCF69DEC}" type="datetimeFigureOut">
              <a:rPr lang="ko-KR" altLang="en-US" smtClean="0"/>
              <a:t>2016-05-01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A2091-7A00-4B98-B7E2-171334A5A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403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openxmlformats.org/officeDocument/2006/relationships/image" Target="../media/image3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6.png"/><Relationship Id="rId9" Type="http://schemas.openxmlformats.org/officeDocument/2006/relationships/image" Target="../media/image4.png"/><Relationship Id="rId1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.png"/><Relationship Id="rId7" Type="http://schemas.openxmlformats.org/officeDocument/2006/relationships/image" Target="../media/image35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gif"/><Relationship Id="rId9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8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gif"/><Relationship Id="rId4" Type="http://schemas.openxmlformats.org/officeDocument/2006/relationships/image" Target="../media/image35.gi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2.gif"/><Relationship Id="rId10" Type="http://schemas.openxmlformats.org/officeDocument/2006/relationships/image" Target="../media/image38.png"/><Relationship Id="rId4" Type="http://schemas.openxmlformats.org/officeDocument/2006/relationships/image" Target="../media/image35.gif"/><Relationship Id="rId9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18" Type="http://schemas.openxmlformats.org/officeDocument/2006/relationships/image" Target="../media/image62.png"/><Relationship Id="rId26" Type="http://schemas.openxmlformats.org/officeDocument/2006/relationships/image" Target="../media/image34.png"/><Relationship Id="rId3" Type="http://schemas.openxmlformats.org/officeDocument/2006/relationships/image" Target="../media/image49.png"/><Relationship Id="rId21" Type="http://schemas.openxmlformats.org/officeDocument/2006/relationships/image" Target="../media/image65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8.png"/><Relationship Id="rId25" Type="http://schemas.openxmlformats.org/officeDocument/2006/relationships/image" Target="../media/image69.png"/><Relationship Id="rId33" Type="http://schemas.openxmlformats.org/officeDocument/2006/relationships/image" Target="../media/image75.png"/><Relationship Id="rId2" Type="http://schemas.openxmlformats.org/officeDocument/2006/relationships/image" Target="../media/image48.png"/><Relationship Id="rId16" Type="http://schemas.openxmlformats.org/officeDocument/2006/relationships/image" Target="../media/image61.png"/><Relationship Id="rId20" Type="http://schemas.openxmlformats.org/officeDocument/2006/relationships/image" Target="../media/image64.png"/><Relationship Id="rId29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24" Type="http://schemas.openxmlformats.org/officeDocument/2006/relationships/image" Target="../media/image68.png"/><Relationship Id="rId32" Type="http://schemas.openxmlformats.org/officeDocument/2006/relationships/image" Target="../media/image74.png"/><Relationship Id="rId5" Type="http://schemas.openxmlformats.org/officeDocument/2006/relationships/image" Target="../media/image51.png"/><Relationship Id="rId15" Type="http://schemas.openxmlformats.org/officeDocument/2006/relationships/image" Target="../media/image60.png"/><Relationship Id="rId23" Type="http://schemas.openxmlformats.org/officeDocument/2006/relationships/image" Target="../media/image67.png"/><Relationship Id="rId28" Type="http://schemas.openxmlformats.org/officeDocument/2006/relationships/image" Target="../media/image70.png"/><Relationship Id="rId10" Type="http://schemas.openxmlformats.org/officeDocument/2006/relationships/image" Target="../media/image56.png"/><Relationship Id="rId19" Type="http://schemas.openxmlformats.org/officeDocument/2006/relationships/image" Target="../media/image63.png"/><Relationship Id="rId31" Type="http://schemas.openxmlformats.org/officeDocument/2006/relationships/image" Target="../media/image73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59.png"/><Relationship Id="rId22" Type="http://schemas.openxmlformats.org/officeDocument/2006/relationships/image" Target="../media/image66.png"/><Relationship Id="rId27" Type="http://schemas.openxmlformats.org/officeDocument/2006/relationships/image" Target="../media/image33.png"/><Relationship Id="rId30" Type="http://schemas.openxmlformats.org/officeDocument/2006/relationships/image" Target="../media/image72.png"/><Relationship Id="rId8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5.png"/><Relationship Id="rId7" Type="http://schemas.openxmlformats.org/officeDocument/2006/relationships/image" Target="../media/image7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4.png"/><Relationship Id="rId10" Type="http://schemas.openxmlformats.org/officeDocument/2006/relationships/image" Target="../media/image82.png"/><Relationship Id="rId4" Type="http://schemas.openxmlformats.org/officeDocument/2006/relationships/image" Target="../media/image77.png"/><Relationship Id="rId9" Type="http://schemas.openxmlformats.org/officeDocument/2006/relationships/image" Target="../media/image8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3.png"/><Relationship Id="rId7" Type="http://schemas.openxmlformats.org/officeDocument/2006/relationships/image" Target="../media/image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15.png"/><Relationship Id="rId4" Type="http://schemas.openxmlformats.org/officeDocument/2006/relationships/image" Target="../media/image84.png"/><Relationship Id="rId9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86.png"/><Relationship Id="rId7" Type="http://schemas.openxmlformats.org/officeDocument/2006/relationships/image" Target="../media/image7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F:\zard96\비공개\MudeConcept03_공성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733850"/>
            <a:ext cx="9144000" cy="514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-27383"/>
            <a:ext cx="9144000" cy="1761234"/>
          </a:xfrm>
        </p:spPr>
        <p:txBody>
          <a:bodyPr>
            <a:normAutofit/>
          </a:bodyPr>
          <a:lstStyle/>
          <a:p>
            <a:pPr algn="ctr"/>
            <a:r>
              <a:rPr lang="en-US" altLang="ko-KR" sz="5400" b="1" dirty="0" smtClean="0">
                <a:latin typeface="SFNS Display" panose="00000500000000000000" pitchFamily="2" charset="0"/>
                <a:ea typeface="+mn-ea"/>
              </a:rPr>
              <a:t>Titan Kingdom</a:t>
            </a:r>
            <a:r>
              <a:rPr lang="en-US" altLang="ko-KR" b="1" dirty="0" smtClean="0">
                <a:latin typeface="SFNS Display" panose="00000500000000000000" pitchFamily="2" charset="0"/>
                <a:ea typeface="+mn-ea"/>
              </a:rPr>
              <a:t/>
            </a:r>
            <a:br>
              <a:rPr lang="en-US" altLang="ko-KR" b="1" dirty="0" smtClean="0">
                <a:latin typeface="SFNS Display" panose="00000500000000000000" pitchFamily="2" charset="0"/>
                <a:ea typeface="+mn-ea"/>
              </a:rPr>
            </a:br>
            <a:r>
              <a:rPr lang="en-US" altLang="ko-KR" sz="3200" dirty="0" smtClean="0">
                <a:latin typeface="SFNS Display" panose="00000500000000000000" pitchFamily="2" charset="0"/>
                <a:ea typeface="1훈정글북 Regular" pitchFamily="18" charset="-127"/>
              </a:rPr>
              <a:t>World Prototype</a:t>
            </a:r>
            <a:endParaRPr lang="ko-KR" altLang="en-US" sz="1050" dirty="0">
              <a:latin typeface="SFNS Display" panose="00000500000000000000" pitchFamily="2" charset="0"/>
              <a:ea typeface="1훈정글북 Regular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95536" y="6309320"/>
            <a:ext cx="8352928" cy="576064"/>
          </a:xfrm>
        </p:spPr>
        <p:txBody>
          <a:bodyPr>
            <a:norm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</a:rPr>
              <a:t>강우호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40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b="1" dirty="0" smtClean="0"/>
              <a:t>UX – LOBBY(</a:t>
            </a:r>
            <a:r>
              <a:rPr lang="ko-KR" altLang="en-US" sz="1600" b="1" dirty="0" smtClean="0"/>
              <a:t>지도</a:t>
            </a:r>
            <a:r>
              <a:rPr lang="en-US" altLang="ko-KR" sz="1600" b="1" dirty="0" smtClean="0"/>
              <a:t>) &gt;&gt; </a:t>
            </a:r>
            <a:r>
              <a:rPr lang="ko-KR" altLang="en-US" sz="1600" b="1" dirty="0" smtClean="0"/>
              <a:t>빈 땅을 클릭했을 때 </a:t>
            </a:r>
            <a:r>
              <a:rPr lang="en-US" altLang="ko-KR" sz="1600" b="1" dirty="0" smtClean="0"/>
              <a:t>&gt;&gt; </a:t>
            </a:r>
            <a:r>
              <a:rPr lang="ko-KR" altLang="en-US" sz="1600" b="1" dirty="0" smtClean="0"/>
              <a:t>건설하기</a:t>
            </a:r>
            <a:r>
              <a:rPr lang="en-US" altLang="ko-KR" sz="1600" b="1" dirty="0" smtClean="0"/>
              <a:t>2 (</a:t>
            </a:r>
            <a:r>
              <a:rPr lang="ko-KR" altLang="en-US" sz="1600" b="1" dirty="0" smtClean="0"/>
              <a:t>요새</a:t>
            </a:r>
            <a:r>
              <a:rPr lang="en-US" altLang="ko-KR" sz="1600" b="1" dirty="0" smtClean="0"/>
              <a:t>)</a:t>
            </a:r>
            <a:endParaRPr lang="en-US" altLang="ko-KR" sz="1600" dirty="0" smtClean="0"/>
          </a:p>
        </p:txBody>
      </p:sp>
      <p:pic>
        <p:nvPicPr>
          <p:cNvPr id="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542" y="2420888"/>
            <a:ext cx="4562041" cy="25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직사각형 66"/>
          <p:cNvSpPr/>
          <p:nvPr/>
        </p:nvSpPr>
        <p:spPr>
          <a:xfrm>
            <a:off x="2627783" y="2420888"/>
            <a:ext cx="4176800" cy="308154"/>
          </a:xfrm>
          <a:prstGeom prst="rect">
            <a:avLst/>
          </a:prstGeom>
          <a:solidFill>
            <a:srgbClr val="9AACB2"/>
          </a:solidFill>
          <a:ln>
            <a:gradFill>
              <a:gsLst>
                <a:gs pos="84159">
                  <a:schemeClr val="accent1">
                    <a:lumMod val="20000"/>
                    <a:lumOff val="80000"/>
                  </a:schemeClr>
                </a:gs>
                <a:gs pos="71250">
                  <a:schemeClr val="bg1">
                    <a:lumMod val="65000"/>
                  </a:schemeClr>
                </a:gs>
                <a:gs pos="24150">
                  <a:schemeClr val="bg1">
                    <a:lumMod val="50000"/>
                  </a:schemeClr>
                </a:gs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63500" dist="38100" dir="5400000" algn="ctr" rotWithShape="0">
              <a:srgbClr val="000000">
                <a:alpha val="5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LV.9 </a:t>
            </a:r>
            <a:r>
              <a:rPr lang="ko-KR" altLang="en-US" sz="800" dirty="0" err="1" smtClean="0"/>
              <a:t>노란곰</a:t>
            </a:r>
            <a:endParaRPr lang="en-US" altLang="ko-KR" sz="800" dirty="0" smtClean="0"/>
          </a:p>
          <a:p>
            <a:r>
              <a:rPr lang="ko-KR" altLang="en-US" sz="800" dirty="0" smtClean="0"/>
              <a:t>길드이</a:t>
            </a:r>
            <a:r>
              <a:rPr lang="ko-KR" altLang="en-US" sz="800" dirty="0"/>
              <a:t>름</a:t>
            </a:r>
          </a:p>
        </p:txBody>
      </p:sp>
      <p:sp>
        <p:nvSpPr>
          <p:cNvPr id="79" name="순서도: 대체 처리 78"/>
          <p:cNvSpPr/>
          <p:nvPr/>
        </p:nvSpPr>
        <p:spPr>
          <a:xfrm>
            <a:off x="2326763" y="3731004"/>
            <a:ext cx="377710" cy="262476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길드</a:t>
            </a:r>
            <a:endParaRPr lang="en-US" altLang="ko-KR" sz="600" dirty="0" smtClean="0">
              <a:solidFill>
                <a:schemeClr val="bg1"/>
              </a:solidFill>
            </a:endParaRPr>
          </a:p>
        </p:txBody>
      </p:sp>
      <p:sp>
        <p:nvSpPr>
          <p:cNvPr id="96" name="순서도: 대체 처리 95"/>
          <p:cNvSpPr/>
          <p:nvPr/>
        </p:nvSpPr>
        <p:spPr>
          <a:xfrm>
            <a:off x="2326763" y="4102127"/>
            <a:ext cx="377710" cy="302372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옵</a:t>
            </a:r>
            <a:r>
              <a:rPr lang="ko-KR" altLang="en-US" sz="600" dirty="0">
                <a:solidFill>
                  <a:schemeClr val="bg1"/>
                </a:solidFill>
              </a:rPr>
              <a:t>션</a:t>
            </a:r>
            <a:endParaRPr lang="en-US" altLang="ko-KR" sz="600" dirty="0" smtClean="0">
              <a:solidFill>
                <a:schemeClr val="bg1"/>
              </a:solidFill>
            </a:endParaRPr>
          </a:p>
        </p:txBody>
      </p:sp>
      <p:sp>
        <p:nvSpPr>
          <p:cNvPr id="97" name="순서도: 대체 처리 96"/>
          <p:cNvSpPr/>
          <p:nvPr/>
        </p:nvSpPr>
        <p:spPr>
          <a:xfrm>
            <a:off x="2334295" y="2924944"/>
            <a:ext cx="377710" cy="302372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왕실관리</a:t>
            </a:r>
            <a:endParaRPr lang="en-US" altLang="ko-KR" sz="600" dirty="0" smtClean="0">
              <a:solidFill>
                <a:schemeClr val="bg1"/>
              </a:solidFill>
            </a:endParaRPr>
          </a:p>
        </p:txBody>
      </p:sp>
      <p:pic>
        <p:nvPicPr>
          <p:cNvPr id="98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349" y="2420888"/>
            <a:ext cx="373435" cy="37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순서도: 대체 처리 98"/>
          <p:cNvSpPr/>
          <p:nvPr/>
        </p:nvSpPr>
        <p:spPr>
          <a:xfrm>
            <a:off x="2326763" y="3319985"/>
            <a:ext cx="377710" cy="302372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요새관</a:t>
            </a:r>
            <a:r>
              <a:rPr lang="ko-KR" altLang="en-US" sz="600" dirty="0">
                <a:solidFill>
                  <a:schemeClr val="bg1"/>
                </a:solidFill>
              </a:rPr>
              <a:t>리</a:t>
            </a:r>
            <a:endParaRPr lang="en-US" altLang="ko-KR" sz="600" dirty="0" smtClean="0">
              <a:solidFill>
                <a:schemeClr val="bg1"/>
              </a:solidFill>
            </a:endParaRPr>
          </a:p>
        </p:txBody>
      </p:sp>
      <p:sp>
        <p:nvSpPr>
          <p:cNvPr id="100" name="십이각형 99"/>
          <p:cNvSpPr/>
          <p:nvPr/>
        </p:nvSpPr>
        <p:spPr>
          <a:xfrm>
            <a:off x="2987824" y="2814396"/>
            <a:ext cx="3121484" cy="1833215"/>
          </a:xfrm>
          <a:prstGeom prst="dodecagon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  <a:alpha val="0"/>
                </a:schemeClr>
              </a:gs>
              <a:gs pos="50000">
                <a:schemeClr val="accent5">
                  <a:lumMod val="40000"/>
                  <a:lumOff val="60000"/>
                  <a:alpha val="40000"/>
                </a:schemeClr>
              </a:gs>
              <a:gs pos="100000">
                <a:schemeClr val="accent5">
                  <a:lumMod val="40000"/>
                  <a:lumOff val="60000"/>
                  <a:alpha val="3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내 요새가 화면 밖에 있을 때 </a:t>
            </a:r>
            <a:r>
              <a:rPr lang="ko-KR" altLang="en-US" sz="800" dirty="0" err="1" smtClean="0"/>
              <a:t>바로가기</a:t>
            </a:r>
            <a:r>
              <a:rPr lang="ko-KR" altLang="en-US" sz="800" dirty="0" smtClean="0"/>
              <a:t> 아이콘이 나오는 영역입니다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101" name="십이각형 100"/>
          <p:cNvSpPr/>
          <p:nvPr/>
        </p:nvSpPr>
        <p:spPr>
          <a:xfrm>
            <a:off x="2636559" y="3264377"/>
            <a:ext cx="150891" cy="143172"/>
          </a:xfrm>
          <a:prstGeom prst="dodecagon">
            <a:avLst/>
          </a:prstGeom>
          <a:gradFill>
            <a:gsLst>
              <a:gs pos="0">
                <a:srgbClr val="FF0000"/>
              </a:gs>
              <a:gs pos="56000">
                <a:srgbClr val="C00000"/>
              </a:gs>
              <a:gs pos="100000">
                <a:srgbClr val="C0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102" name="직사각형 101"/>
          <p:cNvSpPr/>
          <p:nvPr/>
        </p:nvSpPr>
        <p:spPr>
          <a:xfrm>
            <a:off x="3359362" y="2477824"/>
            <a:ext cx="636574" cy="143568"/>
          </a:xfrm>
          <a:prstGeom prst="rect">
            <a:avLst/>
          </a:prstGeom>
          <a:solidFill>
            <a:srgbClr val="9AACB2"/>
          </a:solidFill>
          <a:ln>
            <a:gradFill>
              <a:gsLst>
                <a:gs pos="84159">
                  <a:schemeClr val="accent1">
                    <a:lumMod val="20000"/>
                    <a:lumOff val="80000"/>
                  </a:schemeClr>
                </a:gs>
                <a:gs pos="71250">
                  <a:schemeClr val="bg1">
                    <a:lumMod val="65000"/>
                  </a:schemeClr>
                </a:gs>
                <a:gs pos="24150">
                  <a:schemeClr val="bg1">
                    <a:lumMod val="50000"/>
                  </a:schemeClr>
                </a:gs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63500" dist="38100" dir="5400000" algn="ctr" rotWithShape="0">
              <a:srgbClr val="000000">
                <a:alpha val="5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9/19</a:t>
            </a:r>
            <a:r>
              <a:rPr lang="en-US" altLang="ko-KR" sz="600" dirty="0" smtClean="0"/>
              <a:t> </a:t>
            </a:r>
            <a:r>
              <a:rPr lang="en-US" altLang="ko-KR" sz="600" dirty="0" smtClean="0">
                <a:solidFill>
                  <a:srgbClr val="C00000"/>
                </a:solidFill>
              </a:rPr>
              <a:t>00:46</a:t>
            </a:r>
            <a:endParaRPr lang="ko-KR" altLang="en-US" sz="600" dirty="0">
              <a:solidFill>
                <a:srgbClr val="C00000"/>
              </a:solidFill>
            </a:endParaRPr>
          </a:p>
        </p:txBody>
      </p:sp>
      <p:sp>
        <p:nvSpPr>
          <p:cNvPr id="103" name="순서도: 처리 102"/>
          <p:cNvSpPr/>
          <p:nvPr/>
        </p:nvSpPr>
        <p:spPr>
          <a:xfrm>
            <a:off x="2242542" y="2420888"/>
            <a:ext cx="4562041" cy="2569975"/>
          </a:xfrm>
          <a:prstGeom prst="flowChartProcess">
            <a:avLst/>
          </a:prstGeom>
          <a:solidFill>
            <a:schemeClr val="tx1">
              <a:alpha val="7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/>
          <p:cNvSpPr txBox="1"/>
          <p:nvPr/>
        </p:nvSpPr>
        <p:spPr>
          <a:xfrm>
            <a:off x="2242542" y="2409897"/>
            <a:ext cx="1470774" cy="261610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</a:rPr>
              <a:t>X 222 . Y 222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242542" y="2564904"/>
            <a:ext cx="4562041" cy="307777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700" b="1" dirty="0" smtClean="0">
                <a:solidFill>
                  <a:schemeClr val="bg1"/>
                </a:solidFill>
              </a:rPr>
              <a:t> </a:t>
            </a:r>
            <a:endParaRPr lang="en-US" altLang="ko-KR" sz="700" b="1" dirty="0">
              <a:solidFill>
                <a:schemeClr val="bg1"/>
              </a:solidFill>
            </a:endParaRP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-----------------------------------------------------------------------------------------------------------------------</a:t>
            </a:r>
          </a:p>
        </p:txBody>
      </p:sp>
      <p:sp>
        <p:nvSpPr>
          <p:cNvPr id="107" name="순서도: 대체 처리 106"/>
          <p:cNvSpPr/>
          <p:nvPr/>
        </p:nvSpPr>
        <p:spPr>
          <a:xfrm>
            <a:off x="2734887" y="4509120"/>
            <a:ext cx="648072" cy="312591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취소하기</a:t>
            </a:r>
            <a:endParaRPr lang="en-US" altLang="ko-KR" sz="800" b="1" dirty="0" smtClean="0">
              <a:solidFill>
                <a:schemeClr val="bg1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3563888" y="2763173"/>
            <a:ext cx="216024" cy="2246769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>
                <a:solidFill>
                  <a:schemeClr val="bg1"/>
                </a:solidFill>
              </a:rPr>
              <a:t>|</a:t>
            </a:r>
            <a:endParaRPr lang="en-US" altLang="ko-KR" sz="700" b="1" dirty="0" smtClean="0">
              <a:solidFill>
                <a:schemeClr val="bg1"/>
              </a:solidFill>
            </a:endParaRPr>
          </a:p>
        </p:txBody>
      </p:sp>
      <p:sp>
        <p:nvSpPr>
          <p:cNvPr id="114" name="모서리가 둥근 사각형 설명선 113"/>
          <p:cNvSpPr/>
          <p:nvPr/>
        </p:nvSpPr>
        <p:spPr>
          <a:xfrm>
            <a:off x="3635896" y="2432542"/>
            <a:ext cx="3144448" cy="2558321"/>
          </a:xfrm>
          <a:prstGeom prst="wedgeRoundRectCallout">
            <a:avLst>
              <a:gd name="adj1" fmla="val -50913"/>
              <a:gd name="adj2" fmla="val 3332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5" name="모서리가 둥근 사각형 설명선 114"/>
          <p:cNvSpPr/>
          <p:nvPr/>
        </p:nvSpPr>
        <p:spPr>
          <a:xfrm>
            <a:off x="4932040" y="2432542"/>
            <a:ext cx="1872543" cy="2558321"/>
          </a:xfrm>
          <a:prstGeom prst="wedgeRoundRectCallout">
            <a:avLst>
              <a:gd name="adj1" fmla="val -63834"/>
              <a:gd name="adj2" fmla="val -20018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7" name="순서도: 대체 처리 116"/>
          <p:cNvSpPr/>
          <p:nvPr/>
        </p:nvSpPr>
        <p:spPr>
          <a:xfrm>
            <a:off x="5406745" y="4509120"/>
            <a:ext cx="952447" cy="312591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건</a:t>
            </a:r>
            <a:r>
              <a:rPr lang="ko-KR" altLang="en-US" sz="800" b="1" dirty="0">
                <a:solidFill>
                  <a:schemeClr val="bg1"/>
                </a:solidFill>
              </a:rPr>
              <a:t>설</a:t>
            </a:r>
            <a:r>
              <a:rPr lang="ko-KR" altLang="en-US" sz="800" b="1" dirty="0" smtClean="0">
                <a:solidFill>
                  <a:schemeClr val="bg1"/>
                </a:solidFill>
              </a:rPr>
              <a:t>하기</a:t>
            </a:r>
            <a:endParaRPr lang="en-US" altLang="ko-KR" sz="8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600" b="1" dirty="0" smtClean="0">
                <a:solidFill>
                  <a:srgbClr val="FFFF00"/>
                </a:solidFill>
              </a:rPr>
              <a:t>500G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148064" y="2463279"/>
            <a:ext cx="1488264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요새를 다스릴 영웅을 선택하세요</a:t>
            </a:r>
            <a:endParaRPr lang="en-US" altLang="ko-KR" sz="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3683430" y="3852337"/>
            <a:ext cx="1176602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병력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240 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명</a:t>
            </a:r>
            <a:endParaRPr lang="en-US" altLang="ko-KR" sz="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/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전투력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999</a:t>
            </a:r>
          </a:p>
        </p:txBody>
      </p:sp>
      <p:sp>
        <p:nvSpPr>
          <p:cNvPr id="148" name="사각형 설명선 147"/>
          <p:cNvSpPr/>
          <p:nvPr/>
        </p:nvSpPr>
        <p:spPr>
          <a:xfrm>
            <a:off x="5580112" y="5213480"/>
            <a:ext cx="1437470" cy="1527888"/>
          </a:xfrm>
          <a:prstGeom prst="wedgeRectCallout">
            <a:avLst>
              <a:gd name="adj1" fmla="val -20838"/>
              <a:gd name="adj2" fmla="val -63695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0" name="순서도: 대체 처리 149"/>
          <p:cNvSpPr/>
          <p:nvPr/>
        </p:nvSpPr>
        <p:spPr>
          <a:xfrm>
            <a:off x="5950140" y="5625849"/>
            <a:ext cx="648072" cy="312591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즉시소집</a:t>
            </a:r>
            <a:endParaRPr lang="en-US" altLang="ko-KR" sz="8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600" b="1" dirty="0" smtClean="0">
                <a:solidFill>
                  <a:srgbClr val="FFFF00"/>
                </a:solidFill>
              </a:rPr>
              <a:t>50A</a:t>
            </a:r>
          </a:p>
        </p:txBody>
      </p:sp>
      <p:pic>
        <p:nvPicPr>
          <p:cNvPr id="152" name="Picture 2" descr="C:\work_2012\smart\project_LOK\ui\icon\item\item_0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418" y="5441394"/>
            <a:ext cx="250825" cy="25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TextBox 152"/>
          <p:cNvSpPr txBox="1"/>
          <p:nvPr/>
        </p:nvSpPr>
        <p:spPr>
          <a:xfrm>
            <a:off x="6148236" y="5422089"/>
            <a:ext cx="398158" cy="246221"/>
          </a:xfrm>
          <a:prstGeom prst="rect">
            <a:avLst/>
          </a:prstGeom>
          <a:noFill/>
          <a:ln>
            <a:noFill/>
          </a:ln>
          <a:effectLst>
            <a:glow rad="292100">
              <a:schemeClr val="accent4">
                <a:satMod val="175000"/>
                <a:alpha val="40000"/>
              </a:schemeClr>
            </a:glow>
            <a:outerShdw blurRad="38100" dist="50800" dir="4920000" sx="97000" sy="97000" algn="ctr" rotWithShape="0">
              <a:schemeClr val="tx2">
                <a:lumMod val="75000"/>
                <a:alpha val="94000"/>
              </a:schemeClr>
            </a:outerShdw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5</a:t>
            </a:r>
            <a:r>
              <a:rPr lang="ko-KR" altLang="en-US" sz="1000" b="1" dirty="0" smtClean="0"/>
              <a:t>분</a:t>
            </a:r>
            <a:endParaRPr lang="en-US" altLang="ko-KR" sz="1000" b="1" dirty="0"/>
          </a:p>
        </p:txBody>
      </p:sp>
      <p:sp>
        <p:nvSpPr>
          <p:cNvPr id="154" name="순서도: 대체 처리 153"/>
          <p:cNvSpPr/>
          <p:nvPr/>
        </p:nvSpPr>
        <p:spPr>
          <a:xfrm>
            <a:off x="5950140" y="6165304"/>
            <a:ext cx="648072" cy="312591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공격하기</a:t>
            </a:r>
            <a:endParaRPr lang="en-US" altLang="ko-KR" sz="800" b="1" dirty="0" smtClean="0">
              <a:solidFill>
                <a:schemeClr val="bg1"/>
              </a:solidFill>
            </a:endParaRPr>
          </a:p>
        </p:txBody>
      </p:sp>
      <p:pic>
        <p:nvPicPr>
          <p:cNvPr id="155" name="Picture 3" descr="C:\Users\Administrator\Documents\GitHub\TitanSaga\src\Art\bg_block\str_fortress_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376" y="2794323"/>
            <a:ext cx="858709" cy="95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6" name="TextBox 155"/>
          <p:cNvSpPr txBox="1"/>
          <p:nvPr/>
        </p:nvSpPr>
        <p:spPr>
          <a:xfrm>
            <a:off x="3707904" y="2619817"/>
            <a:ext cx="1176602" cy="2462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요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새</a:t>
            </a:r>
            <a:r>
              <a:rPr lang="en-US" altLang="ko-KR" sz="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sp>
        <p:nvSpPr>
          <p:cNvPr id="159" name="모서리가 둥근 사각형 설명선 158"/>
          <p:cNvSpPr/>
          <p:nvPr/>
        </p:nvSpPr>
        <p:spPr>
          <a:xfrm>
            <a:off x="1103926" y="4292409"/>
            <a:ext cx="459463" cy="607013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0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637" y="3043398"/>
            <a:ext cx="346935" cy="34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726" y="3542763"/>
            <a:ext cx="346935" cy="34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2" name="십이각형 161"/>
          <p:cNvSpPr/>
          <p:nvPr/>
        </p:nvSpPr>
        <p:spPr>
          <a:xfrm>
            <a:off x="1384861" y="3633408"/>
            <a:ext cx="150891" cy="143172"/>
          </a:xfrm>
          <a:prstGeom prst="dodecagon">
            <a:avLst/>
          </a:prstGeom>
          <a:gradFill>
            <a:gsLst>
              <a:gs pos="0">
                <a:srgbClr val="FF0000"/>
              </a:gs>
              <a:gs pos="56000">
                <a:srgbClr val="C00000"/>
              </a:gs>
              <a:gs pos="100000">
                <a:srgbClr val="C0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163" name="순서도: 대체 처리 162"/>
          <p:cNvSpPr/>
          <p:nvPr/>
        </p:nvSpPr>
        <p:spPr>
          <a:xfrm>
            <a:off x="1166725" y="4352160"/>
            <a:ext cx="302861" cy="243755"/>
          </a:xfrm>
          <a:prstGeom prst="flowChartAlternateProcess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+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64" name="모서리가 둥근 사각형 설명선 163"/>
          <p:cNvSpPr/>
          <p:nvPr/>
        </p:nvSpPr>
        <p:spPr>
          <a:xfrm>
            <a:off x="1084841" y="3030837"/>
            <a:ext cx="650779" cy="830211"/>
          </a:xfrm>
          <a:prstGeom prst="wedgeRoundRectCallout">
            <a:avLst>
              <a:gd name="adj1" fmla="val -49068"/>
              <a:gd name="adj2" fmla="val 1776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5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030838"/>
            <a:ext cx="625748" cy="62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6" name="순서도: 대체 처리 165"/>
          <p:cNvSpPr/>
          <p:nvPr/>
        </p:nvSpPr>
        <p:spPr>
          <a:xfrm>
            <a:off x="1131309" y="3645826"/>
            <a:ext cx="615570" cy="121253"/>
          </a:xfrm>
          <a:prstGeom prst="flowChartAlternateProcess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25/10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67" name="모서리가 둥근 사각형 설명선 166"/>
          <p:cNvSpPr/>
          <p:nvPr/>
        </p:nvSpPr>
        <p:spPr>
          <a:xfrm>
            <a:off x="1100673" y="4110957"/>
            <a:ext cx="650779" cy="830211"/>
          </a:xfrm>
          <a:prstGeom prst="wedgeRoundRectCallout">
            <a:avLst>
              <a:gd name="adj1" fmla="val -49068"/>
              <a:gd name="adj2" fmla="val 17763"/>
              <a:gd name="adj3" fmla="val 16667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8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48" y="4110958"/>
            <a:ext cx="625748" cy="62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9" name="순서도: 대체 처리 168"/>
          <p:cNvSpPr/>
          <p:nvPr/>
        </p:nvSpPr>
        <p:spPr>
          <a:xfrm>
            <a:off x="1147141" y="4725946"/>
            <a:ext cx="615570" cy="121253"/>
          </a:xfrm>
          <a:prstGeom prst="flowChartAlternateProcess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5/10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170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915" y="3587521"/>
            <a:ext cx="257418" cy="25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276" y="4657863"/>
            <a:ext cx="257418" cy="25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2" name="TextBox 171"/>
          <p:cNvSpPr txBox="1"/>
          <p:nvPr/>
        </p:nvSpPr>
        <p:spPr>
          <a:xfrm>
            <a:off x="1043607" y="4509120"/>
            <a:ext cx="785773" cy="215444"/>
          </a:xfrm>
          <a:prstGeom prst="rect">
            <a:avLst/>
          </a:prstGeom>
          <a:noFill/>
          <a:effectLst>
            <a:outerShdw blurRad="63500" dist="12700" dir="5400000" algn="t" rotWithShape="0">
              <a:srgbClr val="FF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rgbClr val="FFFF00"/>
                </a:solidFill>
              </a:rPr>
              <a:t>★★</a:t>
            </a:r>
            <a:r>
              <a:rPr lang="ko-KR" altLang="en-US" sz="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★★★</a:t>
            </a:r>
            <a:endParaRPr lang="ko-KR" altLang="en-US" sz="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1043607" y="3428975"/>
            <a:ext cx="785773" cy="215444"/>
          </a:xfrm>
          <a:prstGeom prst="rect">
            <a:avLst/>
          </a:prstGeom>
          <a:noFill/>
          <a:effectLst>
            <a:outerShdw blurRad="63500" dist="12700" dir="5400000" algn="t" rotWithShape="0">
              <a:srgbClr val="FF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rgbClr val="FFFF00"/>
                </a:solidFill>
              </a:rPr>
              <a:t>★</a:t>
            </a:r>
            <a:r>
              <a:rPr lang="ko-KR" altLang="en-US" sz="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★★</a:t>
            </a:r>
            <a:r>
              <a:rPr lang="ko-KR" altLang="en-US" sz="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★</a:t>
            </a:r>
            <a:r>
              <a:rPr lang="ko-KR" altLang="en-US" sz="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★</a:t>
            </a:r>
            <a:endParaRPr lang="ko-KR" altLang="en-US" sz="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74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141" y="2895484"/>
            <a:ext cx="346935" cy="34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230" y="3394849"/>
            <a:ext cx="346935" cy="34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6" name="십이각형 175"/>
          <p:cNvSpPr/>
          <p:nvPr/>
        </p:nvSpPr>
        <p:spPr>
          <a:xfrm>
            <a:off x="5477365" y="3485494"/>
            <a:ext cx="150891" cy="143172"/>
          </a:xfrm>
          <a:prstGeom prst="dodecagon">
            <a:avLst/>
          </a:prstGeom>
          <a:gradFill>
            <a:gsLst>
              <a:gs pos="0">
                <a:srgbClr val="FF0000"/>
              </a:gs>
              <a:gs pos="56000">
                <a:srgbClr val="C00000"/>
              </a:gs>
              <a:gs pos="100000">
                <a:srgbClr val="C0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177" name="모서리가 둥근 사각형 설명선 176"/>
          <p:cNvSpPr/>
          <p:nvPr/>
        </p:nvSpPr>
        <p:spPr>
          <a:xfrm>
            <a:off x="5177345" y="2882923"/>
            <a:ext cx="650779" cy="830211"/>
          </a:xfrm>
          <a:prstGeom prst="wedgeRoundRectCallout">
            <a:avLst>
              <a:gd name="adj1" fmla="val -49068"/>
              <a:gd name="adj2" fmla="val 1776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8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120" y="2882924"/>
            <a:ext cx="625748" cy="62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9" name="순서도: 대체 처리 178"/>
          <p:cNvSpPr/>
          <p:nvPr/>
        </p:nvSpPr>
        <p:spPr>
          <a:xfrm>
            <a:off x="5223813" y="3497912"/>
            <a:ext cx="615570" cy="121253"/>
          </a:xfrm>
          <a:prstGeom prst="flowChartAlternateProcess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25/10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180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419" y="3439607"/>
            <a:ext cx="257418" cy="25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1" name="TextBox 180"/>
          <p:cNvSpPr txBox="1"/>
          <p:nvPr/>
        </p:nvSpPr>
        <p:spPr>
          <a:xfrm>
            <a:off x="5136111" y="3281061"/>
            <a:ext cx="785773" cy="215444"/>
          </a:xfrm>
          <a:prstGeom prst="rect">
            <a:avLst/>
          </a:prstGeom>
          <a:noFill/>
          <a:effectLst>
            <a:outerShdw blurRad="63500" dist="12700" dir="5400000" algn="t" rotWithShape="0">
              <a:srgbClr val="FF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rgbClr val="FFFF00"/>
                </a:solidFill>
              </a:rPr>
              <a:t>★</a:t>
            </a:r>
            <a:r>
              <a:rPr lang="ko-KR" altLang="en-US" sz="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★★</a:t>
            </a:r>
            <a:r>
              <a:rPr lang="ko-KR" altLang="en-US" sz="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★</a:t>
            </a:r>
            <a:r>
              <a:rPr lang="ko-KR" altLang="en-US" sz="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★</a:t>
            </a:r>
            <a:endParaRPr lang="ko-KR" altLang="en-US" sz="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2" name="모서리가 둥근 사각형 설명선 181"/>
          <p:cNvSpPr/>
          <p:nvPr/>
        </p:nvSpPr>
        <p:spPr>
          <a:xfrm>
            <a:off x="5983058" y="3058220"/>
            <a:ext cx="459463" cy="607013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순서도: 대체 처리 182"/>
          <p:cNvSpPr/>
          <p:nvPr/>
        </p:nvSpPr>
        <p:spPr>
          <a:xfrm>
            <a:off x="6045857" y="3117971"/>
            <a:ext cx="302861" cy="243755"/>
          </a:xfrm>
          <a:prstGeom prst="flowChartAlternateProcess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+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84" name="모서리가 둥근 사각형 설명선 183"/>
          <p:cNvSpPr/>
          <p:nvPr/>
        </p:nvSpPr>
        <p:spPr>
          <a:xfrm>
            <a:off x="5979805" y="2876768"/>
            <a:ext cx="650779" cy="830211"/>
          </a:xfrm>
          <a:prstGeom prst="wedgeRoundRectCallout">
            <a:avLst>
              <a:gd name="adj1" fmla="val -49068"/>
              <a:gd name="adj2" fmla="val 17763"/>
              <a:gd name="adj3" fmla="val 16667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5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580" y="2876769"/>
            <a:ext cx="625748" cy="62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6" name="순서도: 대체 처리 185"/>
          <p:cNvSpPr/>
          <p:nvPr/>
        </p:nvSpPr>
        <p:spPr>
          <a:xfrm>
            <a:off x="6026273" y="3491757"/>
            <a:ext cx="615570" cy="121253"/>
          </a:xfrm>
          <a:prstGeom prst="flowChartAlternateProcess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5/10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187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408" y="3423674"/>
            <a:ext cx="257418" cy="25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8" name="TextBox 187"/>
          <p:cNvSpPr txBox="1"/>
          <p:nvPr/>
        </p:nvSpPr>
        <p:spPr>
          <a:xfrm>
            <a:off x="5922739" y="3274931"/>
            <a:ext cx="785773" cy="215444"/>
          </a:xfrm>
          <a:prstGeom prst="rect">
            <a:avLst/>
          </a:prstGeom>
          <a:noFill/>
          <a:effectLst>
            <a:outerShdw blurRad="63500" dist="12700" dir="5400000" algn="t" rotWithShape="0">
              <a:srgbClr val="FF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rgbClr val="FFFF00"/>
                </a:solidFill>
              </a:rPr>
              <a:t>★★</a:t>
            </a:r>
            <a:r>
              <a:rPr lang="ko-KR" altLang="en-US" sz="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★★★</a:t>
            </a:r>
            <a:endParaRPr lang="ko-KR" altLang="en-US" sz="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08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b="1" dirty="0" smtClean="0"/>
              <a:t>UX – LOBBY(</a:t>
            </a:r>
            <a:r>
              <a:rPr lang="ko-KR" altLang="en-US" sz="1600" b="1" dirty="0" smtClean="0"/>
              <a:t>지도</a:t>
            </a:r>
            <a:r>
              <a:rPr lang="en-US" altLang="ko-KR" sz="1600" b="1" dirty="0" smtClean="0"/>
              <a:t>) &gt;&gt; </a:t>
            </a:r>
            <a:r>
              <a:rPr lang="ko-KR" altLang="en-US" sz="1600" b="1" dirty="0" smtClean="0"/>
              <a:t>빈 땅을 클릭했을 때 </a:t>
            </a:r>
            <a:r>
              <a:rPr lang="en-US" altLang="ko-KR" sz="1600" b="1" dirty="0" smtClean="0"/>
              <a:t>&gt;&gt; </a:t>
            </a:r>
            <a:r>
              <a:rPr lang="ko-KR" altLang="en-US" sz="1600" b="1" dirty="0" smtClean="0"/>
              <a:t>이주하</a:t>
            </a:r>
            <a:r>
              <a:rPr lang="ko-KR" altLang="en-US" sz="1600" b="1" dirty="0"/>
              <a:t>기</a:t>
            </a:r>
            <a:endParaRPr lang="en-US" altLang="ko-KR" sz="1600" dirty="0" smtClean="0"/>
          </a:p>
        </p:txBody>
      </p:sp>
      <p:pic>
        <p:nvPicPr>
          <p:cNvPr id="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542" y="2420888"/>
            <a:ext cx="4562041" cy="25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직사각형 52"/>
          <p:cNvSpPr/>
          <p:nvPr/>
        </p:nvSpPr>
        <p:spPr>
          <a:xfrm>
            <a:off x="2627783" y="2420888"/>
            <a:ext cx="4176800" cy="308154"/>
          </a:xfrm>
          <a:prstGeom prst="rect">
            <a:avLst/>
          </a:prstGeom>
          <a:solidFill>
            <a:srgbClr val="9AACB2"/>
          </a:solidFill>
          <a:ln>
            <a:gradFill>
              <a:gsLst>
                <a:gs pos="84159">
                  <a:schemeClr val="accent1">
                    <a:lumMod val="20000"/>
                    <a:lumOff val="80000"/>
                  </a:schemeClr>
                </a:gs>
                <a:gs pos="71250">
                  <a:schemeClr val="bg1">
                    <a:lumMod val="65000"/>
                  </a:schemeClr>
                </a:gs>
                <a:gs pos="24150">
                  <a:schemeClr val="bg1">
                    <a:lumMod val="50000"/>
                  </a:schemeClr>
                </a:gs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63500" dist="38100" dir="5400000" algn="ctr" rotWithShape="0">
              <a:srgbClr val="000000">
                <a:alpha val="5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LV.9 </a:t>
            </a:r>
            <a:r>
              <a:rPr lang="ko-KR" altLang="en-US" sz="800" dirty="0" err="1" smtClean="0"/>
              <a:t>노란곰</a:t>
            </a:r>
            <a:endParaRPr lang="en-US" altLang="ko-KR" sz="800" dirty="0" smtClean="0"/>
          </a:p>
          <a:p>
            <a:r>
              <a:rPr lang="ko-KR" altLang="en-US" sz="800" dirty="0" smtClean="0"/>
              <a:t>길드이</a:t>
            </a:r>
            <a:r>
              <a:rPr lang="ko-KR" altLang="en-US" sz="800" dirty="0"/>
              <a:t>름</a:t>
            </a:r>
          </a:p>
        </p:txBody>
      </p:sp>
      <p:sp>
        <p:nvSpPr>
          <p:cNvPr id="54" name="순서도: 대체 처리 53"/>
          <p:cNvSpPr/>
          <p:nvPr/>
        </p:nvSpPr>
        <p:spPr>
          <a:xfrm>
            <a:off x="2326763" y="3731004"/>
            <a:ext cx="377710" cy="262476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길드</a:t>
            </a:r>
            <a:endParaRPr lang="en-US" altLang="ko-KR" sz="600" dirty="0" smtClean="0">
              <a:solidFill>
                <a:schemeClr val="bg1"/>
              </a:solidFill>
            </a:endParaRPr>
          </a:p>
        </p:txBody>
      </p:sp>
      <p:sp>
        <p:nvSpPr>
          <p:cNvPr id="55" name="순서도: 대체 처리 54"/>
          <p:cNvSpPr/>
          <p:nvPr/>
        </p:nvSpPr>
        <p:spPr>
          <a:xfrm>
            <a:off x="2326763" y="4102127"/>
            <a:ext cx="377710" cy="302372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옵</a:t>
            </a:r>
            <a:r>
              <a:rPr lang="ko-KR" altLang="en-US" sz="600" dirty="0">
                <a:solidFill>
                  <a:schemeClr val="bg1"/>
                </a:solidFill>
              </a:rPr>
              <a:t>션</a:t>
            </a:r>
            <a:endParaRPr lang="en-US" altLang="ko-KR" sz="600" dirty="0" smtClean="0">
              <a:solidFill>
                <a:schemeClr val="bg1"/>
              </a:solidFill>
            </a:endParaRPr>
          </a:p>
        </p:txBody>
      </p:sp>
      <p:sp>
        <p:nvSpPr>
          <p:cNvPr id="56" name="순서도: 대체 처리 55"/>
          <p:cNvSpPr/>
          <p:nvPr/>
        </p:nvSpPr>
        <p:spPr>
          <a:xfrm>
            <a:off x="2334295" y="2924944"/>
            <a:ext cx="377710" cy="302372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왕실관리</a:t>
            </a:r>
            <a:endParaRPr lang="en-US" altLang="ko-KR" sz="600" dirty="0" smtClean="0">
              <a:solidFill>
                <a:schemeClr val="bg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4796793" y="2477824"/>
            <a:ext cx="504565" cy="159088"/>
          </a:xfrm>
          <a:prstGeom prst="rect">
            <a:avLst/>
          </a:prstGeom>
          <a:solidFill>
            <a:srgbClr val="9AACB2"/>
          </a:solidFill>
          <a:ln>
            <a:gradFill>
              <a:gsLst>
                <a:gs pos="84159">
                  <a:schemeClr val="accent1">
                    <a:lumMod val="20000"/>
                    <a:lumOff val="80000"/>
                  </a:schemeClr>
                </a:gs>
                <a:gs pos="71250">
                  <a:schemeClr val="bg1">
                    <a:lumMod val="65000"/>
                  </a:schemeClr>
                </a:gs>
                <a:gs pos="24150">
                  <a:schemeClr val="bg1">
                    <a:lumMod val="50000"/>
                  </a:schemeClr>
                </a:gs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63500" dist="38100" dir="5400000" algn="ctr" rotWithShape="0">
              <a:srgbClr val="000000">
                <a:alpha val="5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800" b="1" dirty="0" smtClean="0"/>
              <a:t>99999</a:t>
            </a:r>
            <a:endParaRPr lang="ko-KR" altLang="en-US" sz="800" b="1" dirty="0"/>
          </a:p>
        </p:txBody>
      </p:sp>
      <p:sp>
        <p:nvSpPr>
          <p:cNvPr id="58" name="직사각형 57"/>
          <p:cNvSpPr/>
          <p:nvPr/>
        </p:nvSpPr>
        <p:spPr>
          <a:xfrm>
            <a:off x="5398245" y="2463971"/>
            <a:ext cx="622684" cy="157421"/>
          </a:xfrm>
          <a:prstGeom prst="rect">
            <a:avLst/>
          </a:prstGeom>
          <a:solidFill>
            <a:srgbClr val="9AACB2"/>
          </a:solidFill>
          <a:ln>
            <a:gradFill>
              <a:gsLst>
                <a:gs pos="84159">
                  <a:schemeClr val="accent1">
                    <a:lumMod val="20000"/>
                    <a:lumOff val="80000"/>
                  </a:schemeClr>
                </a:gs>
                <a:gs pos="71250">
                  <a:schemeClr val="bg1">
                    <a:lumMod val="65000"/>
                  </a:schemeClr>
                </a:gs>
                <a:gs pos="24150">
                  <a:schemeClr val="bg1">
                    <a:lumMod val="50000"/>
                  </a:schemeClr>
                </a:gs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63500" dist="38100" dir="5400000" algn="ctr" rotWithShape="0">
              <a:srgbClr val="000000">
                <a:alpha val="5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/>
              <a:t> </a:t>
            </a:r>
            <a:r>
              <a:rPr lang="en-US" altLang="ko-KR" sz="800" b="1" dirty="0" smtClean="0"/>
              <a:t>=99999</a:t>
            </a:r>
          </a:p>
        </p:txBody>
      </p:sp>
      <p:pic>
        <p:nvPicPr>
          <p:cNvPr id="59" name="Picture 3" descr="C:\work_2012\smart\project_LOK\ui\icon\money\money_coin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865" y="2434293"/>
            <a:ext cx="167307" cy="21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349" y="2420888"/>
            <a:ext cx="373435" cy="37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순서도: 대체 처리 61"/>
          <p:cNvSpPr/>
          <p:nvPr/>
        </p:nvSpPr>
        <p:spPr>
          <a:xfrm>
            <a:off x="2326763" y="3319985"/>
            <a:ext cx="377710" cy="302372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요새관</a:t>
            </a:r>
            <a:r>
              <a:rPr lang="ko-KR" altLang="en-US" sz="600" dirty="0">
                <a:solidFill>
                  <a:schemeClr val="bg1"/>
                </a:solidFill>
              </a:rPr>
              <a:t>리</a:t>
            </a:r>
            <a:endParaRPr lang="en-US" altLang="ko-KR" sz="600" dirty="0" smtClean="0">
              <a:solidFill>
                <a:schemeClr val="bg1"/>
              </a:solidFill>
            </a:endParaRPr>
          </a:p>
        </p:txBody>
      </p:sp>
      <p:sp>
        <p:nvSpPr>
          <p:cNvPr id="63" name="십이각형 62"/>
          <p:cNvSpPr/>
          <p:nvPr/>
        </p:nvSpPr>
        <p:spPr>
          <a:xfrm>
            <a:off x="2987824" y="2814396"/>
            <a:ext cx="3121484" cy="1833215"/>
          </a:xfrm>
          <a:prstGeom prst="dodecagon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  <a:alpha val="0"/>
                </a:schemeClr>
              </a:gs>
              <a:gs pos="50000">
                <a:schemeClr val="accent5">
                  <a:lumMod val="40000"/>
                  <a:lumOff val="60000"/>
                  <a:alpha val="40000"/>
                </a:schemeClr>
              </a:gs>
              <a:gs pos="100000">
                <a:schemeClr val="accent5">
                  <a:lumMod val="40000"/>
                  <a:lumOff val="60000"/>
                  <a:alpha val="3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내 요새가 화면 밖에 있을 때 </a:t>
            </a:r>
            <a:r>
              <a:rPr lang="ko-KR" altLang="en-US" sz="800" dirty="0" err="1" smtClean="0"/>
              <a:t>바로가기</a:t>
            </a:r>
            <a:r>
              <a:rPr lang="ko-KR" altLang="en-US" sz="800" dirty="0" smtClean="0"/>
              <a:t> 아이콘이 나오는 영역입니다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64" name="타원형 설명선 63"/>
          <p:cNvSpPr/>
          <p:nvPr/>
        </p:nvSpPr>
        <p:spPr>
          <a:xfrm>
            <a:off x="3995428" y="2636912"/>
            <a:ext cx="432556" cy="439756"/>
          </a:xfrm>
          <a:prstGeom prst="wedgeEllipseCallout">
            <a:avLst>
              <a:gd name="adj1" fmla="val -28250"/>
              <a:gd name="adj2" fmla="val -56227"/>
            </a:avLst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9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5" name="타원형 설명선 64"/>
          <p:cNvSpPr/>
          <p:nvPr/>
        </p:nvSpPr>
        <p:spPr>
          <a:xfrm>
            <a:off x="3862911" y="2773757"/>
            <a:ext cx="265034" cy="302373"/>
          </a:xfrm>
          <a:prstGeom prst="wedgeEllipseCallout">
            <a:avLst>
              <a:gd name="adj1" fmla="val -53358"/>
              <a:gd name="adj2" fmla="val -85417"/>
            </a:avLst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5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6" name="십이각형 65"/>
          <p:cNvSpPr/>
          <p:nvPr/>
        </p:nvSpPr>
        <p:spPr>
          <a:xfrm>
            <a:off x="2636559" y="3264377"/>
            <a:ext cx="150891" cy="143172"/>
          </a:xfrm>
          <a:prstGeom prst="dodecagon">
            <a:avLst/>
          </a:prstGeom>
          <a:gradFill>
            <a:gsLst>
              <a:gs pos="0">
                <a:srgbClr val="FF0000"/>
              </a:gs>
              <a:gs pos="56000">
                <a:srgbClr val="C00000"/>
              </a:gs>
              <a:gs pos="100000">
                <a:srgbClr val="C0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68" name="직사각형 67"/>
          <p:cNvSpPr/>
          <p:nvPr/>
        </p:nvSpPr>
        <p:spPr>
          <a:xfrm>
            <a:off x="3359362" y="2477824"/>
            <a:ext cx="636574" cy="143568"/>
          </a:xfrm>
          <a:prstGeom prst="rect">
            <a:avLst/>
          </a:prstGeom>
          <a:solidFill>
            <a:srgbClr val="9AACB2"/>
          </a:solidFill>
          <a:ln>
            <a:gradFill>
              <a:gsLst>
                <a:gs pos="84159">
                  <a:schemeClr val="accent1">
                    <a:lumMod val="20000"/>
                    <a:lumOff val="80000"/>
                  </a:schemeClr>
                </a:gs>
                <a:gs pos="71250">
                  <a:schemeClr val="bg1">
                    <a:lumMod val="65000"/>
                  </a:schemeClr>
                </a:gs>
                <a:gs pos="24150">
                  <a:schemeClr val="bg1">
                    <a:lumMod val="50000"/>
                  </a:schemeClr>
                </a:gs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63500" dist="38100" dir="5400000" algn="ctr" rotWithShape="0">
              <a:srgbClr val="000000">
                <a:alpha val="5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9/19</a:t>
            </a:r>
            <a:r>
              <a:rPr lang="en-US" altLang="ko-KR" sz="600" dirty="0" smtClean="0"/>
              <a:t> </a:t>
            </a:r>
            <a:r>
              <a:rPr lang="en-US" altLang="ko-KR" sz="600" dirty="0" smtClean="0">
                <a:solidFill>
                  <a:srgbClr val="C00000"/>
                </a:solidFill>
              </a:rPr>
              <a:t>00:46</a:t>
            </a:r>
            <a:endParaRPr lang="ko-KR" altLang="en-US" sz="600" dirty="0">
              <a:solidFill>
                <a:srgbClr val="C00000"/>
              </a:solidFill>
            </a:endParaRPr>
          </a:p>
        </p:txBody>
      </p:sp>
      <p:pic>
        <p:nvPicPr>
          <p:cNvPr id="69" name="Picture 2" descr="C:\work_2012\smart\project_LOK\ui\icon\money\money_cash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455913"/>
            <a:ext cx="183941" cy="22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C:\work_2014\animals\ui\sourec\icon\icon_messag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392485"/>
            <a:ext cx="356782" cy="35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십이각형 70"/>
          <p:cNvSpPr/>
          <p:nvPr/>
        </p:nvSpPr>
        <p:spPr>
          <a:xfrm>
            <a:off x="4421109" y="2423920"/>
            <a:ext cx="150891" cy="143172"/>
          </a:xfrm>
          <a:prstGeom prst="dodecagon">
            <a:avLst/>
          </a:prstGeom>
          <a:gradFill>
            <a:gsLst>
              <a:gs pos="0">
                <a:srgbClr val="FF0000"/>
              </a:gs>
              <a:gs pos="56000">
                <a:srgbClr val="C00000"/>
              </a:gs>
              <a:gs pos="100000">
                <a:srgbClr val="C0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72" name="순서도: 처리 71"/>
          <p:cNvSpPr/>
          <p:nvPr/>
        </p:nvSpPr>
        <p:spPr>
          <a:xfrm>
            <a:off x="2242542" y="2420888"/>
            <a:ext cx="4562041" cy="2569975"/>
          </a:xfrm>
          <a:prstGeom prst="flowChartProcess">
            <a:avLst/>
          </a:prstGeom>
          <a:solidFill>
            <a:schemeClr val="tx1">
              <a:alpha val="7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2242541" y="2409897"/>
            <a:ext cx="2850915" cy="253916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solidFill>
                  <a:schemeClr val="bg1"/>
                </a:solidFill>
              </a:rPr>
              <a:t>X 222 . Y 222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242542" y="2564904"/>
            <a:ext cx="4562041" cy="307777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altLang="ko-KR" sz="700" b="1" dirty="0" smtClean="0">
              <a:solidFill>
                <a:schemeClr val="bg1"/>
              </a:solidFill>
            </a:endParaRP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-----------------------------------------------------------------------------------------------------------------------</a:t>
            </a:r>
          </a:p>
        </p:txBody>
      </p:sp>
      <p:sp>
        <p:nvSpPr>
          <p:cNvPr id="75" name="순서도: 대체 처리 74"/>
          <p:cNvSpPr/>
          <p:nvPr/>
        </p:nvSpPr>
        <p:spPr>
          <a:xfrm>
            <a:off x="2734887" y="4509120"/>
            <a:ext cx="648072" cy="312591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취소하기</a:t>
            </a:r>
            <a:endParaRPr lang="en-US" altLang="ko-KR" sz="800" b="1" dirty="0" smtClean="0">
              <a:solidFill>
                <a:schemeClr val="bg1"/>
              </a:solidFill>
            </a:endParaRPr>
          </a:p>
        </p:txBody>
      </p:sp>
      <p:sp>
        <p:nvSpPr>
          <p:cNvPr id="76" name="모서리가 둥근 사각형 설명선 75"/>
          <p:cNvSpPr/>
          <p:nvPr/>
        </p:nvSpPr>
        <p:spPr>
          <a:xfrm>
            <a:off x="3635896" y="2432542"/>
            <a:ext cx="3144448" cy="2558321"/>
          </a:xfrm>
          <a:prstGeom prst="wedgeRoundRectCallout">
            <a:avLst>
              <a:gd name="adj1" fmla="val -50913"/>
              <a:gd name="adj2" fmla="val 3332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164" y="2935383"/>
            <a:ext cx="705390" cy="781649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194" y="3429000"/>
            <a:ext cx="705390" cy="781649"/>
          </a:xfrm>
          <a:prstGeom prst="rect">
            <a:avLst/>
          </a:prstGeom>
        </p:spPr>
      </p:pic>
      <p:pic>
        <p:nvPicPr>
          <p:cNvPr id="84" name="Picture 3" descr="C:\Users\Administrator\Documents\GitHub\TitanSaga\src\Art\bg_block\str_fortress_a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853" y="2678731"/>
            <a:ext cx="547107" cy="60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84"/>
          <p:cNvSpPr txBox="1"/>
          <p:nvPr/>
        </p:nvSpPr>
        <p:spPr>
          <a:xfrm>
            <a:off x="3836852" y="2492896"/>
            <a:ext cx="2211822" cy="2462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할 건물을 선택하세요</a:t>
            </a: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903" y="4077072"/>
            <a:ext cx="622065" cy="689315"/>
          </a:xfrm>
          <a:prstGeom prst="rect">
            <a:avLst/>
          </a:prstGeom>
        </p:spPr>
      </p:pic>
      <p:sp>
        <p:nvSpPr>
          <p:cNvPr id="87" name="십이각형 86"/>
          <p:cNvSpPr/>
          <p:nvPr/>
        </p:nvSpPr>
        <p:spPr>
          <a:xfrm>
            <a:off x="4061069" y="2780928"/>
            <a:ext cx="150891" cy="143172"/>
          </a:xfrm>
          <a:prstGeom prst="dodecagon">
            <a:avLst/>
          </a:prstGeom>
          <a:gradFill>
            <a:gsLst>
              <a:gs pos="0">
                <a:srgbClr val="FF0000"/>
              </a:gs>
              <a:gs pos="56000">
                <a:srgbClr val="C00000"/>
              </a:gs>
              <a:gs pos="100000">
                <a:srgbClr val="C0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215" name="모서리가 둥근 사각형 설명선 214"/>
          <p:cNvSpPr/>
          <p:nvPr/>
        </p:nvSpPr>
        <p:spPr>
          <a:xfrm>
            <a:off x="4656054" y="2852936"/>
            <a:ext cx="1942158" cy="412920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altLang="ko-KR" sz="6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99          33          44</a:t>
            </a:r>
            <a:endParaRPr lang="ko-KR" altLang="en-US" sz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16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891476"/>
            <a:ext cx="306059" cy="30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672" y="3357760"/>
            <a:ext cx="306059" cy="30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8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681" y="3814863"/>
            <a:ext cx="306059" cy="30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9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949" y="2868096"/>
            <a:ext cx="306059" cy="30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0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666" y="2873449"/>
            <a:ext cx="306059" cy="30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1" name="모서리가 둥근 사각형 설명선 220"/>
          <p:cNvSpPr/>
          <p:nvPr/>
        </p:nvSpPr>
        <p:spPr>
          <a:xfrm>
            <a:off x="4665350" y="3331495"/>
            <a:ext cx="1926322" cy="412920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altLang="ko-KR" sz="6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99          33          44</a:t>
            </a:r>
            <a:endParaRPr lang="ko-KR" altLang="en-US" sz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22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245" y="3346655"/>
            <a:ext cx="306059" cy="30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3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962" y="3352008"/>
            <a:ext cx="306059" cy="30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4" name="모서리가 둥근 사각형 설명선 223"/>
          <p:cNvSpPr/>
          <p:nvPr/>
        </p:nvSpPr>
        <p:spPr>
          <a:xfrm>
            <a:off x="4665351" y="3814863"/>
            <a:ext cx="1926320" cy="412920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altLang="ko-KR" sz="6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99          33          44</a:t>
            </a:r>
            <a:endParaRPr lang="ko-KR" altLang="en-US" sz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25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749" y="3825555"/>
            <a:ext cx="306059" cy="30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6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245" y="3830023"/>
            <a:ext cx="306059" cy="30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7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962" y="3835376"/>
            <a:ext cx="306059" cy="30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8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807" y="2864386"/>
            <a:ext cx="306059" cy="30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9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103" y="3342945"/>
            <a:ext cx="306059" cy="30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0" name="모서리가 둥근 사각형 설명선 229"/>
          <p:cNvSpPr/>
          <p:nvPr/>
        </p:nvSpPr>
        <p:spPr>
          <a:xfrm>
            <a:off x="4659370" y="4303012"/>
            <a:ext cx="1938842" cy="412920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altLang="ko-KR" sz="6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99          33          44</a:t>
            </a:r>
            <a:endParaRPr lang="ko-KR" altLang="en-US" sz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31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292" y="4341552"/>
            <a:ext cx="306059" cy="30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4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265" y="4318172"/>
            <a:ext cx="306059" cy="30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982" y="4323525"/>
            <a:ext cx="306059" cy="30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3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123" y="4314462"/>
            <a:ext cx="306059" cy="30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94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542" y="2420888"/>
            <a:ext cx="4562041" cy="25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직사각형 194"/>
          <p:cNvSpPr/>
          <p:nvPr/>
        </p:nvSpPr>
        <p:spPr>
          <a:xfrm>
            <a:off x="2627783" y="2420888"/>
            <a:ext cx="4176800" cy="308154"/>
          </a:xfrm>
          <a:prstGeom prst="rect">
            <a:avLst/>
          </a:prstGeom>
          <a:solidFill>
            <a:srgbClr val="9AACB2"/>
          </a:solidFill>
          <a:ln>
            <a:gradFill>
              <a:gsLst>
                <a:gs pos="84159">
                  <a:schemeClr val="accent1">
                    <a:lumMod val="20000"/>
                    <a:lumOff val="80000"/>
                  </a:schemeClr>
                </a:gs>
                <a:gs pos="71250">
                  <a:schemeClr val="bg1">
                    <a:lumMod val="65000"/>
                  </a:schemeClr>
                </a:gs>
                <a:gs pos="24150">
                  <a:schemeClr val="bg1">
                    <a:lumMod val="50000"/>
                  </a:schemeClr>
                </a:gs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63500" dist="38100" dir="5400000" algn="ctr" rotWithShape="0">
              <a:srgbClr val="000000">
                <a:alpha val="5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LV.9 </a:t>
            </a:r>
            <a:r>
              <a:rPr lang="ko-KR" altLang="en-US" sz="800" dirty="0" err="1" smtClean="0"/>
              <a:t>노란곰</a:t>
            </a:r>
            <a:endParaRPr lang="en-US" altLang="ko-KR" sz="800" dirty="0" smtClean="0"/>
          </a:p>
          <a:p>
            <a:r>
              <a:rPr lang="ko-KR" altLang="en-US" sz="800" dirty="0" smtClean="0"/>
              <a:t>길드이</a:t>
            </a:r>
            <a:r>
              <a:rPr lang="ko-KR" altLang="en-US" sz="800" dirty="0"/>
              <a:t>름</a:t>
            </a:r>
          </a:p>
        </p:txBody>
      </p:sp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b="1" dirty="0" smtClean="0"/>
              <a:t>UX – LOBBY(</a:t>
            </a:r>
            <a:r>
              <a:rPr lang="ko-KR" altLang="en-US" sz="1600" b="1" dirty="0" smtClean="0"/>
              <a:t>지도</a:t>
            </a:r>
            <a:r>
              <a:rPr lang="en-US" altLang="ko-KR" sz="1600" b="1" dirty="0" smtClean="0"/>
              <a:t>) &gt;&gt; </a:t>
            </a:r>
            <a:r>
              <a:rPr lang="ko-KR" altLang="en-US" sz="1600" b="1" dirty="0"/>
              <a:t>빈 땅을 클릭했을 때 </a:t>
            </a:r>
            <a:r>
              <a:rPr lang="en-US" altLang="ko-KR" sz="1600" b="1" dirty="0"/>
              <a:t>&gt;&gt; </a:t>
            </a:r>
            <a:r>
              <a:rPr lang="ko-KR" altLang="en-US" sz="1600" b="1" dirty="0" smtClean="0"/>
              <a:t>이주하기</a:t>
            </a:r>
            <a:r>
              <a:rPr lang="en-US" altLang="ko-KR" sz="1600" b="1" dirty="0" smtClean="0"/>
              <a:t>2</a:t>
            </a:r>
            <a:endParaRPr lang="en-US" altLang="ko-KR" sz="1600" dirty="0"/>
          </a:p>
        </p:txBody>
      </p:sp>
      <p:pic>
        <p:nvPicPr>
          <p:cNvPr id="196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349" y="2420888"/>
            <a:ext cx="373435" cy="37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0" name="십이각형 199"/>
          <p:cNvSpPr/>
          <p:nvPr/>
        </p:nvSpPr>
        <p:spPr>
          <a:xfrm>
            <a:off x="2987824" y="2814396"/>
            <a:ext cx="3121484" cy="1833215"/>
          </a:xfrm>
          <a:prstGeom prst="dodecagon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  <a:alpha val="0"/>
                </a:schemeClr>
              </a:gs>
              <a:gs pos="50000">
                <a:schemeClr val="accent5">
                  <a:lumMod val="40000"/>
                  <a:lumOff val="60000"/>
                  <a:alpha val="40000"/>
                </a:schemeClr>
              </a:gs>
              <a:gs pos="100000">
                <a:schemeClr val="accent5">
                  <a:lumMod val="40000"/>
                  <a:lumOff val="60000"/>
                  <a:alpha val="3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내 요새가 화면 밖에 있을 때 </a:t>
            </a:r>
            <a:r>
              <a:rPr lang="ko-KR" altLang="en-US" sz="800" dirty="0" err="1" smtClean="0"/>
              <a:t>바로가기</a:t>
            </a:r>
            <a:r>
              <a:rPr lang="ko-KR" altLang="en-US" sz="800" dirty="0" smtClean="0"/>
              <a:t> 아이콘이 나오는 영역입니다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35" name="직사각형 34"/>
          <p:cNvSpPr/>
          <p:nvPr/>
        </p:nvSpPr>
        <p:spPr>
          <a:xfrm>
            <a:off x="3359362" y="2477824"/>
            <a:ext cx="636574" cy="143568"/>
          </a:xfrm>
          <a:prstGeom prst="rect">
            <a:avLst/>
          </a:prstGeom>
          <a:solidFill>
            <a:srgbClr val="9AACB2"/>
          </a:solidFill>
          <a:ln>
            <a:gradFill>
              <a:gsLst>
                <a:gs pos="84159">
                  <a:schemeClr val="accent1">
                    <a:lumMod val="20000"/>
                    <a:lumOff val="80000"/>
                  </a:schemeClr>
                </a:gs>
                <a:gs pos="71250">
                  <a:schemeClr val="bg1">
                    <a:lumMod val="65000"/>
                  </a:schemeClr>
                </a:gs>
                <a:gs pos="24150">
                  <a:schemeClr val="bg1">
                    <a:lumMod val="50000"/>
                  </a:schemeClr>
                </a:gs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63500" dist="38100" dir="5400000" algn="ctr" rotWithShape="0">
              <a:srgbClr val="000000">
                <a:alpha val="5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9/19</a:t>
            </a:r>
            <a:r>
              <a:rPr lang="en-US" altLang="ko-KR" sz="600" dirty="0" smtClean="0"/>
              <a:t> </a:t>
            </a:r>
            <a:r>
              <a:rPr lang="en-US" altLang="ko-KR" sz="600" dirty="0" smtClean="0">
                <a:solidFill>
                  <a:srgbClr val="C00000"/>
                </a:solidFill>
              </a:rPr>
              <a:t>00:46</a:t>
            </a:r>
            <a:endParaRPr lang="ko-KR" altLang="en-US" sz="600" dirty="0">
              <a:solidFill>
                <a:srgbClr val="C00000"/>
              </a:solidFill>
            </a:endParaRPr>
          </a:p>
        </p:txBody>
      </p:sp>
      <p:sp>
        <p:nvSpPr>
          <p:cNvPr id="4" name="순서도: 처리 3"/>
          <p:cNvSpPr/>
          <p:nvPr/>
        </p:nvSpPr>
        <p:spPr>
          <a:xfrm>
            <a:off x="2242542" y="2420888"/>
            <a:ext cx="4562041" cy="2569975"/>
          </a:xfrm>
          <a:prstGeom prst="flowChartProcess">
            <a:avLst/>
          </a:prstGeom>
          <a:solidFill>
            <a:schemeClr val="tx1">
              <a:alpha val="7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2242542" y="2409897"/>
            <a:ext cx="1470774" cy="261610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</a:rPr>
              <a:t>X 222 . Y 222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242542" y="2564904"/>
            <a:ext cx="4562041" cy="307777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700" b="1" dirty="0" smtClean="0">
                <a:solidFill>
                  <a:schemeClr val="bg1"/>
                </a:solidFill>
              </a:rPr>
              <a:t> </a:t>
            </a:r>
            <a:endParaRPr lang="en-US" altLang="ko-KR" sz="700" b="1" dirty="0">
              <a:solidFill>
                <a:schemeClr val="bg1"/>
              </a:solidFill>
            </a:endParaRP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-----------------------------------------------------------------------------------------------------------------------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2734887" y="4509120"/>
            <a:ext cx="648072" cy="312591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취소하기</a:t>
            </a:r>
            <a:endParaRPr lang="en-US" altLang="ko-KR" sz="800" b="1" dirty="0" smtClean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563888" y="2763173"/>
            <a:ext cx="216024" cy="2246769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>
                <a:solidFill>
                  <a:schemeClr val="bg1"/>
                </a:solidFill>
              </a:rPr>
              <a:t>|</a:t>
            </a:r>
            <a:endParaRPr lang="en-US" altLang="ko-KR" sz="700" b="1" dirty="0" smtClean="0">
              <a:solidFill>
                <a:schemeClr val="bg1"/>
              </a:solidFill>
            </a:endParaRPr>
          </a:p>
        </p:txBody>
      </p:sp>
      <p:sp>
        <p:nvSpPr>
          <p:cNvPr id="51" name="모서리가 둥근 사각형 설명선 50"/>
          <p:cNvSpPr/>
          <p:nvPr/>
        </p:nvSpPr>
        <p:spPr>
          <a:xfrm>
            <a:off x="3635896" y="2432542"/>
            <a:ext cx="3144448" cy="2558321"/>
          </a:xfrm>
          <a:prstGeom prst="wedgeRoundRectCallout">
            <a:avLst>
              <a:gd name="adj1" fmla="val -50913"/>
              <a:gd name="adj2" fmla="val 3332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9" name="모서리가 둥근 사각형 설명선 78"/>
          <p:cNvSpPr/>
          <p:nvPr/>
        </p:nvSpPr>
        <p:spPr>
          <a:xfrm>
            <a:off x="4932040" y="2432542"/>
            <a:ext cx="1872543" cy="2558321"/>
          </a:xfrm>
          <a:prstGeom prst="wedgeRoundRectCallout">
            <a:avLst>
              <a:gd name="adj1" fmla="val -63834"/>
              <a:gd name="adj2" fmla="val -20018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8" name="순서도: 대체 처리 147"/>
          <p:cNvSpPr/>
          <p:nvPr/>
        </p:nvSpPr>
        <p:spPr>
          <a:xfrm>
            <a:off x="5406745" y="4509120"/>
            <a:ext cx="952447" cy="312591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이주하기</a:t>
            </a:r>
            <a:endParaRPr lang="en-US" altLang="ko-KR" sz="8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600" b="1" dirty="0" smtClean="0">
                <a:solidFill>
                  <a:srgbClr val="FFFF00"/>
                </a:solidFill>
              </a:rPr>
              <a:t>연료 충전 완료</a:t>
            </a:r>
            <a:endParaRPr lang="en-US" altLang="ko-KR" sz="600" b="1" dirty="0" smtClean="0">
              <a:solidFill>
                <a:srgbClr val="FFFF00"/>
              </a:solidFill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5099960" y="4026550"/>
            <a:ext cx="1488264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거리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블록</a:t>
            </a:r>
            <a:endParaRPr lang="en-US" altLang="ko-KR" sz="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시간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18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분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3683430" y="3852337"/>
            <a:ext cx="1176602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병력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240 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명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/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전투력 </a:t>
            </a:r>
            <a:r>
              <a: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999</a:t>
            </a:r>
          </a:p>
        </p:txBody>
      </p:sp>
      <p:sp>
        <p:nvSpPr>
          <p:cNvPr id="162" name="순서도: 대체 처리 161"/>
          <p:cNvSpPr/>
          <p:nvPr/>
        </p:nvSpPr>
        <p:spPr>
          <a:xfrm>
            <a:off x="5099960" y="2546546"/>
            <a:ext cx="1488264" cy="1386510"/>
          </a:xfrm>
          <a:prstGeom prst="flowChartAlternateProcess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>
            <a:noFill/>
          </a:ln>
          <a:effectLst>
            <a:outerShdw sx="1000" sy="1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영웅이나 도우미 캐릭터 일러스트</a:t>
            </a:r>
            <a:endParaRPr lang="en-US" altLang="ko-KR" sz="7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700" dirty="0" smtClean="0">
              <a:solidFill>
                <a:schemeClr val="bg1"/>
              </a:solidFill>
            </a:endParaRPr>
          </a:p>
        </p:txBody>
      </p:sp>
      <p:sp>
        <p:nvSpPr>
          <p:cNvPr id="37" name="사각형 설명선 36"/>
          <p:cNvSpPr/>
          <p:nvPr/>
        </p:nvSpPr>
        <p:spPr>
          <a:xfrm>
            <a:off x="5580112" y="5213480"/>
            <a:ext cx="1437470" cy="1527888"/>
          </a:xfrm>
          <a:prstGeom prst="wedgeRectCallout">
            <a:avLst>
              <a:gd name="adj1" fmla="val -20838"/>
              <a:gd name="adj2" fmla="val -63695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8" name="순서도: 대체 처리 37"/>
          <p:cNvSpPr/>
          <p:nvPr/>
        </p:nvSpPr>
        <p:spPr>
          <a:xfrm>
            <a:off x="5950140" y="5625849"/>
            <a:ext cx="648072" cy="312591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즉시이주</a:t>
            </a:r>
            <a:endParaRPr lang="en-US" altLang="ko-KR" sz="8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600" b="1" dirty="0" smtClean="0">
                <a:solidFill>
                  <a:srgbClr val="FFFF00"/>
                </a:solidFill>
              </a:rPr>
              <a:t>50A</a:t>
            </a:r>
          </a:p>
        </p:txBody>
      </p:sp>
      <p:pic>
        <p:nvPicPr>
          <p:cNvPr id="40" name="Picture 2" descr="C:\work_2012\smart\project_LOK\ui\icon\item\item_0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418" y="5441394"/>
            <a:ext cx="250825" cy="25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6148236" y="5422089"/>
            <a:ext cx="398158" cy="246221"/>
          </a:xfrm>
          <a:prstGeom prst="rect">
            <a:avLst/>
          </a:prstGeom>
          <a:noFill/>
          <a:ln>
            <a:noFill/>
          </a:ln>
          <a:effectLst>
            <a:glow rad="292100">
              <a:schemeClr val="accent4">
                <a:satMod val="175000"/>
                <a:alpha val="40000"/>
              </a:schemeClr>
            </a:glow>
            <a:outerShdw blurRad="38100" dist="50800" dir="4920000" sx="97000" sy="97000" algn="ctr" rotWithShape="0">
              <a:schemeClr val="tx2">
                <a:lumMod val="75000"/>
                <a:alpha val="94000"/>
              </a:schemeClr>
            </a:outerShdw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5</a:t>
            </a:r>
            <a:r>
              <a:rPr lang="ko-KR" altLang="en-US" sz="1000" b="1" dirty="0" smtClean="0"/>
              <a:t>분</a:t>
            </a:r>
            <a:endParaRPr lang="en-US" altLang="ko-KR" sz="10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3707904" y="2619817"/>
            <a:ext cx="1176602" cy="2462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알파의 요새</a:t>
            </a:r>
            <a:r>
              <a:rPr lang="en-US" altLang="ko-KR" sz="1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sp>
        <p:nvSpPr>
          <p:cNvPr id="25" name="사각형 설명선 24"/>
          <p:cNvSpPr/>
          <p:nvPr/>
        </p:nvSpPr>
        <p:spPr>
          <a:xfrm>
            <a:off x="7180488" y="3501008"/>
            <a:ext cx="1639983" cy="1074853"/>
          </a:xfrm>
          <a:prstGeom prst="wedgeRectCallout">
            <a:avLst>
              <a:gd name="adj1" fmla="val -69894"/>
              <a:gd name="adj2" fmla="val 23012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</a:rPr>
              <a:t>연료를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</a:rPr>
              <a:t>중</a:t>
            </a: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</a:rPr>
              <a:t>전 중입니다</a:t>
            </a:r>
            <a:r>
              <a:rPr lang="en-US" altLang="ko-KR" sz="1000" dirty="0" smtClean="0">
                <a:solidFill>
                  <a:schemeClr val="bg1">
                    <a:lumMod val="85000"/>
                  </a:schemeClr>
                </a:solidFill>
              </a:rPr>
              <a:t>.</a:t>
            </a:r>
          </a:p>
          <a:p>
            <a:pPr algn="ctr"/>
            <a:endParaRPr lang="en-US" altLang="ko-KR" sz="10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altLang="ko-KR" sz="1000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altLang="ko-KR" sz="10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altLang="ko-KR" sz="1000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altLang="ko-KR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6" name="순서도: 대체 처리 25"/>
          <p:cNvSpPr/>
          <p:nvPr/>
        </p:nvSpPr>
        <p:spPr>
          <a:xfrm>
            <a:off x="7568431" y="3773246"/>
            <a:ext cx="864096" cy="157332"/>
          </a:xfrm>
          <a:prstGeom prst="flowChartAlternateProcess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r>
              <a:rPr lang="ko-KR" altLang="en-US" sz="1000" dirty="0" smtClean="0">
                <a:solidFill>
                  <a:schemeClr val="bg1"/>
                </a:solidFill>
              </a:rPr>
              <a:t>시간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7" name="순서도: 대체 처리 26"/>
          <p:cNvSpPr/>
          <p:nvPr/>
        </p:nvSpPr>
        <p:spPr>
          <a:xfrm>
            <a:off x="7688330" y="3993538"/>
            <a:ext cx="624298" cy="302372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bg1"/>
                </a:solidFill>
              </a:rPr>
              <a:t>즉시완성</a:t>
            </a:r>
            <a:endParaRPr lang="en-US" altLang="ko-KR" sz="7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700" dirty="0" smtClean="0">
                <a:solidFill>
                  <a:srgbClr val="FFC000"/>
                </a:solidFill>
              </a:rPr>
              <a:t>5000G</a:t>
            </a:r>
          </a:p>
        </p:txBody>
      </p:sp>
      <p:pic>
        <p:nvPicPr>
          <p:cNvPr id="28" name="Picture 3" descr="C:\Users\Administrator\Documents\GitHub\TitanSaga\src\Art\bg_block\str_fortress_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376" y="2794323"/>
            <a:ext cx="858709" cy="95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85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542" y="2420888"/>
            <a:ext cx="4562041" cy="25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직사각형 194"/>
          <p:cNvSpPr/>
          <p:nvPr/>
        </p:nvSpPr>
        <p:spPr>
          <a:xfrm>
            <a:off x="2627783" y="2420888"/>
            <a:ext cx="4176800" cy="308154"/>
          </a:xfrm>
          <a:prstGeom prst="rect">
            <a:avLst/>
          </a:prstGeom>
          <a:solidFill>
            <a:srgbClr val="9AACB2"/>
          </a:solidFill>
          <a:ln>
            <a:gradFill>
              <a:gsLst>
                <a:gs pos="84159">
                  <a:schemeClr val="accent1">
                    <a:lumMod val="20000"/>
                    <a:lumOff val="80000"/>
                  </a:schemeClr>
                </a:gs>
                <a:gs pos="71250">
                  <a:schemeClr val="bg1">
                    <a:lumMod val="65000"/>
                  </a:schemeClr>
                </a:gs>
                <a:gs pos="24150">
                  <a:schemeClr val="bg1">
                    <a:lumMod val="50000"/>
                  </a:schemeClr>
                </a:gs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63500" dist="38100" dir="5400000" algn="ctr" rotWithShape="0">
              <a:srgbClr val="000000">
                <a:alpha val="5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LV.9 </a:t>
            </a:r>
            <a:r>
              <a:rPr lang="ko-KR" altLang="en-US" sz="800" dirty="0" err="1" smtClean="0"/>
              <a:t>노란곰</a:t>
            </a:r>
            <a:endParaRPr lang="en-US" altLang="ko-KR" sz="800" dirty="0" smtClean="0"/>
          </a:p>
          <a:p>
            <a:r>
              <a:rPr lang="ko-KR" altLang="en-US" sz="800" dirty="0" smtClean="0"/>
              <a:t>길드이</a:t>
            </a:r>
            <a:r>
              <a:rPr lang="ko-KR" altLang="en-US" sz="800" dirty="0"/>
              <a:t>름</a:t>
            </a:r>
          </a:p>
        </p:txBody>
      </p:sp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b="1" dirty="0" smtClean="0"/>
              <a:t>UX – LOBBY(</a:t>
            </a:r>
            <a:r>
              <a:rPr lang="ko-KR" altLang="en-US" sz="1600" b="1" dirty="0" smtClean="0"/>
              <a:t>지도</a:t>
            </a:r>
            <a:r>
              <a:rPr lang="en-US" altLang="ko-KR" sz="1600" b="1" dirty="0" smtClean="0"/>
              <a:t>) &gt;&gt; </a:t>
            </a:r>
            <a:r>
              <a:rPr lang="ko-KR" altLang="en-US" sz="1600" b="1" dirty="0" smtClean="0"/>
              <a:t>내 요새를 클릭했을 때 </a:t>
            </a:r>
            <a:endParaRPr lang="en-US" altLang="ko-KR" sz="1600" dirty="0" smtClean="0"/>
          </a:p>
        </p:txBody>
      </p:sp>
      <p:sp>
        <p:nvSpPr>
          <p:cNvPr id="125" name="순서도: 대체 처리 124"/>
          <p:cNvSpPr/>
          <p:nvPr/>
        </p:nvSpPr>
        <p:spPr>
          <a:xfrm>
            <a:off x="2326763" y="3731004"/>
            <a:ext cx="377710" cy="262476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길드</a:t>
            </a:r>
            <a:endParaRPr lang="en-US" altLang="ko-KR" sz="600" dirty="0" smtClean="0">
              <a:solidFill>
                <a:schemeClr val="bg1"/>
              </a:solidFill>
            </a:endParaRPr>
          </a:p>
        </p:txBody>
      </p:sp>
      <p:sp>
        <p:nvSpPr>
          <p:cNvPr id="126" name="순서도: 대체 처리 125"/>
          <p:cNvSpPr/>
          <p:nvPr/>
        </p:nvSpPr>
        <p:spPr>
          <a:xfrm>
            <a:off x="2326763" y="4102127"/>
            <a:ext cx="377710" cy="302372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옵</a:t>
            </a:r>
            <a:r>
              <a:rPr lang="ko-KR" altLang="en-US" sz="600" dirty="0">
                <a:solidFill>
                  <a:schemeClr val="bg1"/>
                </a:solidFill>
              </a:rPr>
              <a:t>션</a:t>
            </a:r>
            <a:endParaRPr lang="en-US" altLang="ko-KR" sz="600" dirty="0" smtClean="0">
              <a:solidFill>
                <a:schemeClr val="bg1"/>
              </a:solidFill>
            </a:endParaRPr>
          </a:p>
        </p:txBody>
      </p:sp>
      <p:sp>
        <p:nvSpPr>
          <p:cNvPr id="131" name="순서도: 대체 처리 130"/>
          <p:cNvSpPr/>
          <p:nvPr/>
        </p:nvSpPr>
        <p:spPr>
          <a:xfrm>
            <a:off x="2334295" y="2924944"/>
            <a:ext cx="377710" cy="302372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왕실관리</a:t>
            </a:r>
            <a:endParaRPr lang="en-US" altLang="ko-KR" sz="600" dirty="0" smtClean="0">
              <a:solidFill>
                <a:schemeClr val="bg1"/>
              </a:solidFill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4796793" y="2477824"/>
            <a:ext cx="504565" cy="159088"/>
          </a:xfrm>
          <a:prstGeom prst="rect">
            <a:avLst/>
          </a:prstGeom>
          <a:solidFill>
            <a:srgbClr val="9AACB2"/>
          </a:solidFill>
          <a:ln>
            <a:gradFill>
              <a:gsLst>
                <a:gs pos="84159">
                  <a:schemeClr val="accent1">
                    <a:lumMod val="20000"/>
                    <a:lumOff val="80000"/>
                  </a:schemeClr>
                </a:gs>
                <a:gs pos="71250">
                  <a:schemeClr val="bg1">
                    <a:lumMod val="65000"/>
                  </a:schemeClr>
                </a:gs>
                <a:gs pos="24150">
                  <a:schemeClr val="bg1">
                    <a:lumMod val="50000"/>
                  </a:schemeClr>
                </a:gs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63500" dist="38100" dir="5400000" algn="ctr" rotWithShape="0">
              <a:srgbClr val="000000">
                <a:alpha val="5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800" b="1" dirty="0" smtClean="0"/>
              <a:t>99999</a:t>
            </a:r>
            <a:endParaRPr lang="ko-KR" altLang="en-US" sz="800" b="1" dirty="0"/>
          </a:p>
        </p:txBody>
      </p:sp>
      <p:sp>
        <p:nvSpPr>
          <p:cNvPr id="149" name="직사각형 148"/>
          <p:cNvSpPr/>
          <p:nvPr/>
        </p:nvSpPr>
        <p:spPr>
          <a:xfrm>
            <a:off x="5398245" y="2463971"/>
            <a:ext cx="622684" cy="157421"/>
          </a:xfrm>
          <a:prstGeom prst="rect">
            <a:avLst/>
          </a:prstGeom>
          <a:solidFill>
            <a:srgbClr val="9AACB2"/>
          </a:solidFill>
          <a:ln>
            <a:gradFill>
              <a:gsLst>
                <a:gs pos="84159">
                  <a:schemeClr val="accent1">
                    <a:lumMod val="20000"/>
                    <a:lumOff val="80000"/>
                  </a:schemeClr>
                </a:gs>
                <a:gs pos="71250">
                  <a:schemeClr val="bg1">
                    <a:lumMod val="65000"/>
                  </a:schemeClr>
                </a:gs>
                <a:gs pos="24150">
                  <a:schemeClr val="bg1">
                    <a:lumMod val="50000"/>
                  </a:schemeClr>
                </a:gs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63500" dist="38100" dir="5400000" algn="ctr" rotWithShape="0">
              <a:srgbClr val="000000">
                <a:alpha val="5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/>
              <a:t> </a:t>
            </a:r>
            <a:r>
              <a:rPr lang="en-US" altLang="ko-KR" sz="800" b="1" dirty="0" smtClean="0"/>
              <a:t>=99999</a:t>
            </a:r>
          </a:p>
        </p:txBody>
      </p:sp>
      <p:pic>
        <p:nvPicPr>
          <p:cNvPr id="151" name="Picture 3" descr="C:\work_2012\smart\project_LOK\ui\icon\money\money_coin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865" y="2434293"/>
            <a:ext cx="167307" cy="21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6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349" y="2420888"/>
            <a:ext cx="373435" cy="37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9" name="순서도: 대체 처리 198"/>
          <p:cNvSpPr/>
          <p:nvPr/>
        </p:nvSpPr>
        <p:spPr>
          <a:xfrm>
            <a:off x="2326763" y="3319985"/>
            <a:ext cx="377710" cy="302372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요새관</a:t>
            </a:r>
            <a:r>
              <a:rPr lang="ko-KR" altLang="en-US" sz="600" dirty="0">
                <a:solidFill>
                  <a:schemeClr val="bg1"/>
                </a:solidFill>
              </a:rPr>
              <a:t>리</a:t>
            </a:r>
            <a:endParaRPr lang="en-US" altLang="ko-KR" sz="600" dirty="0" smtClean="0">
              <a:solidFill>
                <a:schemeClr val="bg1"/>
              </a:solidFill>
            </a:endParaRPr>
          </a:p>
        </p:txBody>
      </p:sp>
      <p:sp>
        <p:nvSpPr>
          <p:cNvPr id="200" name="십이각형 199"/>
          <p:cNvSpPr/>
          <p:nvPr/>
        </p:nvSpPr>
        <p:spPr>
          <a:xfrm>
            <a:off x="2987824" y="2814396"/>
            <a:ext cx="3121484" cy="1833215"/>
          </a:xfrm>
          <a:prstGeom prst="dodecagon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  <a:alpha val="0"/>
                </a:schemeClr>
              </a:gs>
              <a:gs pos="50000">
                <a:schemeClr val="accent5">
                  <a:lumMod val="40000"/>
                  <a:lumOff val="60000"/>
                  <a:alpha val="40000"/>
                </a:schemeClr>
              </a:gs>
              <a:gs pos="100000">
                <a:schemeClr val="accent5">
                  <a:lumMod val="40000"/>
                  <a:lumOff val="60000"/>
                  <a:alpha val="3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내 요새가 화면 밖에 있을 때 </a:t>
            </a:r>
            <a:r>
              <a:rPr lang="ko-KR" altLang="en-US" sz="800" dirty="0" err="1" smtClean="0"/>
              <a:t>바로가기</a:t>
            </a:r>
            <a:r>
              <a:rPr lang="ko-KR" altLang="en-US" sz="800" dirty="0" smtClean="0"/>
              <a:t> 아이콘이 나오는 영역입니다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201" name="타원형 설명선 200"/>
          <p:cNvSpPr/>
          <p:nvPr/>
        </p:nvSpPr>
        <p:spPr>
          <a:xfrm>
            <a:off x="3995428" y="2636912"/>
            <a:ext cx="432556" cy="439756"/>
          </a:xfrm>
          <a:prstGeom prst="wedgeEllipseCallout">
            <a:avLst>
              <a:gd name="adj1" fmla="val -28250"/>
              <a:gd name="adj2" fmla="val -56227"/>
            </a:avLst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9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03" name="타원형 설명선 202"/>
          <p:cNvSpPr/>
          <p:nvPr/>
        </p:nvSpPr>
        <p:spPr>
          <a:xfrm>
            <a:off x="3862911" y="2773757"/>
            <a:ext cx="265034" cy="302373"/>
          </a:xfrm>
          <a:prstGeom prst="wedgeEllipseCallout">
            <a:avLst>
              <a:gd name="adj1" fmla="val -53358"/>
              <a:gd name="adj2" fmla="val -85417"/>
            </a:avLst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5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06" name="십이각형 205"/>
          <p:cNvSpPr/>
          <p:nvPr/>
        </p:nvSpPr>
        <p:spPr>
          <a:xfrm>
            <a:off x="2636559" y="3264377"/>
            <a:ext cx="150891" cy="143172"/>
          </a:xfrm>
          <a:prstGeom prst="dodecagon">
            <a:avLst/>
          </a:prstGeom>
          <a:gradFill>
            <a:gsLst>
              <a:gs pos="0">
                <a:srgbClr val="FF0000"/>
              </a:gs>
              <a:gs pos="56000">
                <a:srgbClr val="C00000"/>
              </a:gs>
              <a:gs pos="100000">
                <a:srgbClr val="C0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35" name="직사각형 34"/>
          <p:cNvSpPr/>
          <p:nvPr/>
        </p:nvSpPr>
        <p:spPr>
          <a:xfrm>
            <a:off x="3359362" y="2477824"/>
            <a:ext cx="636574" cy="143568"/>
          </a:xfrm>
          <a:prstGeom prst="rect">
            <a:avLst/>
          </a:prstGeom>
          <a:solidFill>
            <a:srgbClr val="9AACB2"/>
          </a:solidFill>
          <a:ln>
            <a:gradFill>
              <a:gsLst>
                <a:gs pos="84159">
                  <a:schemeClr val="accent1">
                    <a:lumMod val="20000"/>
                    <a:lumOff val="80000"/>
                  </a:schemeClr>
                </a:gs>
                <a:gs pos="71250">
                  <a:schemeClr val="bg1">
                    <a:lumMod val="65000"/>
                  </a:schemeClr>
                </a:gs>
                <a:gs pos="24150">
                  <a:schemeClr val="bg1">
                    <a:lumMod val="50000"/>
                  </a:schemeClr>
                </a:gs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63500" dist="38100" dir="5400000" algn="ctr" rotWithShape="0">
              <a:srgbClr val="000000">
                <a:alpha val="5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9/19</a:t>
            </a:r>
            <a:r>
              <a:rPr lang="en-US" altLang="ko-KR" sz="600" dirty="0" smtClean="0"/>
              <a:t> </a:t>
            </a:r>
            <a:r>
              <a:rPr lang="en-US" altLang="ko-KR" sz="600" dirty="0" smtClean="0">
                <a:solidFill>
                  <a:srgbClr val="C00000"/>
                </a:solidFill>
              </a:rPr>
              <a:t>00:46</a:t>
            </a:r>
            <a:endParaRPr lang="ko-KR" altLang="en-US" sz="600" dirty="0">
              <a:solidFill>
                <a:srgbClr val="C00000"/>
              </a:solidFill>
            </a:endParaRPr>
          </a:p>
        </p:txBody>
      </p:sp>
      <p:pic>
        <p:nvPicPr>
          <p:cNvPr id="37" name="Picture 2" descr="C:\work_2012\smart\project_LOK\ui\icon\money\money_cash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455913"/>
            <a:ext cx="183941" cy="22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C:\work_2014\animals\ui\sourec\icon\icon_messag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392485"/>
            <a:ext cx="356782" cy="35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십이각형 61"/>
          <p:cNvSpPr/>
          <p:nvPr/>
        </p:nvSpPr>
        <p:spPr>
          <a:xfrm>
            <a:off x="4421109" y="2423920"/>
            <a:ext cx="150891" cy="143172"/>
          </a:xfrm>
          <a:prstGeom prst="dodecagon">
            <a:avLst/>
          </a:prstGeom>
          <a:gradFill>
            <a:gsLst>
              <a:gs pos="0">
                <a:srgbClr val="FF0000"/>
              </a:gs>
              <a:gs pos="56000">
                <a:srgbClr val="C00000"/>
              </a:gs>
              <a:gs pos="100000">
                <a:srgbClr val="C0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4" name="순서도: 처리 3"/>
          <p:cNvSpPr/>
          <p:nvPr/>
        </p:nvSpPr>
        <p:spPr>
          <a:xfrm>
            <a:off x="2242542" y="2420888"/>
            <a:ext cx="4562041" cy="2569975"/>
          </a:xfrm>
          <a:prstGeom prst="flowChartProcess">
            <a:avLst/>
          </a:prstGeom>
          <a:solidFill>
            <a:schemeClr val="tx1">
              <a:alpha val="7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Picture 3" descr="C:\Users\Administrator\Documents\GitHub\TitanSaga\src\Art\bg_block\str_fortress_a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998" y="3151509"/>
            <a:ext cx="740042" cy="82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4067944" y="4005064"/>
            <a:ext cx="1003417" cy="261610"/>
          </a:xfrm>
          <a:prstGeom prst="rect">
            <a:avLst/>
          </a:prstGeom>
          <a:noFill/>
          <a:effectLst>
            <a:outerShdw blurRad="63500" dist="12700" dir="5400000" algn="t" rotWithShape="0">
              <a:srgbClr val="FF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rgbClr val="FFFF00"/>
                </a:solidFill>
              </a:rPr>
              <a:t>★★★</a:t>
            </a:r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★★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242541" y="2409897"/>
            <a:ext cx="2850915" cy="253916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solidFill>
                  <a:schemeClr val="bg1"/>
                </a:solidFill>
              </a:rPr>
              <a:t>LV.22 </a:t>
            </a:r>
            <a:r>
              <a:rPr lang="ko-KR" altLang="en-US" sz="1050" b="1" dirty="0" smtClean="0">
                <a:solidFill>
                  <a:schemeClr val="bg1"/>
                </a:solidFill>
              </a:rPr>
              <a:t>▣내 요새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242542" y="2564904"/>
            <a:ext cx="4562041" cy="307777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700" b="1" dirty="0" smtClean="0">
                <a:solidFill>
                  <a:schemeClr val="bg1"/>
                </a:solidFill>
              </a:rPr>
              <a:t> </a:t>
            </a:r>
            <a:endParaRPr lang="en-US" altLang="ko-KR" sz="700" b="1" dirty="0">
              <a:solidFill>
                <a:schemeClr val="bg1"/>
              </a:solidFill>
            </a:endParaRP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-----------------------------------------------------------------------------------------------------------------------</a:t>
            </a:r>
          </a:p>
        </p:txBody>
      </p:sp>
      <p:sp>
        <p:nvSpPr>
          <p:cNvPr id="53" name="순서도: 대체 처리 52"/>
          <p:cNvSpPr/>
          <p:nvPr/>
        </p:nvSpPr>
        <p:spPr>
          <a:xfrm>
            <a:off x="5148064" y="4509120"/>
            <a:ext cx="648072" cy="312591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bg1"/>
                </a:solidFill>
              </a:rPr>
              <a:t>워프하기</a:t>
            </a:r>
            <a:endParaRPr lang="en-US" altLang="ko-KR" sz="8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600" dirty="0" err="1" smtClean="0">
                <a:solidFill>
                  <a:srgbClr val="FFFF00"/>
                </a:solidFill>
              </a:rPr>
              <a:t>워프티켓</a:t>
            </a:r>
            <a:r>
              <a:rPr lang="ko-KR" altLang="en-US" sz="600" dirty="0" smtClean="0">
                <a:solidFill>
                  <a:srgbClr val="FFFF00"/>
                </a:solidFill>
              </a:rPr>
              <a:t> </a:t>
            </a:r>
            <a:r>
              <a:rPr lang="en-US" altLang="ko-KR" sz="600" dirty="0" smtClean="0">
                <a:solidFill>
                  <a:srgbClr val="FFFF00"/>
                </a:solidFill>
              </a:rPr>
              <a:t>-1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5903240" y="4509120"/>
            <a:ext cx="648072" cy="312591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관리하</a:t>
            </a:r>
            <a:r>
              <a:rPr lang="ko-KR" altLang="en-US" sz="800" b="1" dirty="0">
                <a:solidFill>
                  <a:schemeClr val="bg1"/>
                </a:solidFill>
              </a:rPr>
              <a:t>기</a:t>
            </a:r>
            <a:endParaRPr lang="en-US" altLang="ko-KR" sz="800" b="1" dirty="0" smtClean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445520" y="2780928"/>
            <a:ext cx="1358729" cy="569387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>
                <a:solidFill>
                  <a:schemeClr val="bg1"/>
                </a:solidFill>
              </a:rPr>
              <a:t>무장현황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algn="r"/>
            <a:r>
              <a:rPr lang="ko-KR" altLang="en-US" sz="700" dirty="0">
                <a:solidFill>
                  <a:schemeClr val="bg1"/>
                </a:solidFill>
              </a:rPr>
              <a:t>전투력 </a:t>
            </a:r>
            <a:r>
              <a:rPr lang="en-US" altLang="ko-KR" sz="700" dirty="0">
                <a:solidFill>
                  <a:srgbClr val="92D050"/>
                </a:solidFill>
              </a:rPr>
              <a:t>9999</a:t>
            </a:r>
          </a:p>
          <a:p>
            <a:pPr algn="r"/>
            <a:r>
              <a:rPr lang="ko-KR" altLang="en-US" sz="700" dirty="0">
                <a:solidFill>
                  <a:schemeClr val="bg1"/>
                </a:solidFill>
              </a:rPr>
              <a:t>요새 방어도 </a:t>
            </a:r>
            <a:r>
              <a:rPr lang="en-US" altLang="ko-KR" sz="700" dirty="0">
                <a:solidFill>
                  <a:srgbClr val="92D050"/>
                </a:solidFill>
              </a:rPr>
              <a:t>100%</a:t>
            </a:r>
          </a:p>
          <a:p>
            <a:pPr algn="r"/>
            <a:r>
              <a:rPr lang="ko-KR" altLang="en-US" sz="700" dirty="0" smtClean="0">
                <a:solidFill>
                  <a:schemeClr val="bg1"/>
                </a:solidFill>
              </a:rPr>
              <a:t>병력 </a:t>
            </a:r>
            <a:r>
              <a:rPr lang="en-US" altLang="ko-KR" sz="700" dirty="0" smtClean="0">
                <a:solidFill>
                  <a:srgbClr val="92D050"/>
                </a:solidFill>
              </a:rPr>
              <a:t>150/480</a:t>
            </a:r>
            <a:r>
              <a:rPr lang="ko-KR" altLang="en-US" sz="700" dirty="0" smtClean="0">
                <a:solidFill>
                  <a:srgbClr val="92D050"/>
                </a:solidFill>
              </a:rPr>
              <a:t> </a:t>
            </a:r>
            <a:endParaRPr lang="en-US" altLang="ko-KR" sz="700" dirty="0" smtClean="0">
              <a:solidFill>
                <a:srgbClr val="92D050"/>
              </a:solidFill>
            </a:endParaRPr>
          </a:p>
        </p:txBody>
      </p:sp>
      <p:sp>
        <p:nvSpPr>
          <p:cNvPr id="73" name="사각형 설명선 72"/>
          <p:cNvSpPr/>
          <p:nvPr/>
        </p:nvSpPr>
        <p:spPr>
          <a:xfrm>
            <a:off x="7092280" y="2796672"/>
            <a:ext cx="1375027" cy="1348998"/>
          </a:xfrm>
          <a:prstGeom prst="wedgeRectCallout">
            <a:avLst>
              <a:gd name="adj1" fmla="val -66116"/>
              <a:gd name="adj2" fmla="val -21594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1"/>
                </a:solidFill>
              </a:rPr>
              <a:t>정보 페이지</a:t>
            </a:r>
            <a:endParaRPr lang="en-US" altLang="ko-KR" sz="1200" b="1" dirty="0" smtClean="0">
              <a:solidFill>
                <a:schemeClr val="bg1"/>
              </a:solidFill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</a:rPr>
              <a:t>정찰 결과나 획득 가능한 아이템이 표시된다</a:t>
            </a:r>
            <a:r>
              <a:rPr lang="en-US" altLang="ko-KR" sz="1000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sz="1000" dirty="0" smtClean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 smtClean="0">
              <a:solidFill>
                <a:schemeClr val="bg1"/>
              </a:solidFill>
            </a:endParaRPr>
          </a:p>
        </p:txBody>
      </p:sp>
      <p:pic>
        <p:nvPicPr>
          <p:cNvPr id="74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781" y="3484119"/>
            <a:ext cx="276476" cy="27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순서도: 대체 처리 74"/>
          <p:cNvSpPr/>
          <p:nvPr/>
        </p:nvSpPr>
        <p:spPr>
          <a:xfrm>
            <a:off x="4195436" y="3711881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cxnSp>
        <p:nvCxnSpPr>
          <p:cNvPr id="81" name="직선 화살표 연결선 80"/>
          <p:cNvCxnSpPr/>
          <p:nvPr/>
        </p:nvCxnSpPr>
        <p:spPr>
          <a:xfrm flipV="1">
            <a:off x="1619673" y="3227316"/>
            <a:ext cx="4089914" cy="2073892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4211960" y="3933636"/>
            <a:ext cx="772248" cy="215444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00:00:00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211960" y="3789040"/>
            <a:ext cx="748904" cy="215444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이동 중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pic>
        <p:nvPicPr>
          <p:cNvPr id="36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032" y="3366406"/>
            <a:ext cx="255502" cy="25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682" y="3367684"/>
            <a:ext cx="255502" cy="25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372152"/>
            <a:ext cx="255502" cy="25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738" y="3377505"/>
            <a:ext cx="255502" cy="25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5409074" y="3592312"/>
            <a:ext cx="1358729" cy="200055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dirty="0" smtClean="0">
                <a:solidFill>
                  <a:schemeClr val="bg1"/>
                </a:solidFill>
              </a:rPr>
              <a:t>알파     </a:t>
            </a:r>
            <a:r>
              <a:rPr lang="en-US" altLang="ko-KR" sz="700" dirty="0" smtClean="0">
                <a:solidFill>
                  <a:schemeClr val="bg1"/>
                </a:solidFill>
              </a:rPr>
              <a:t>99     99     99 </a:t>
            </a:r>
            <a:endParaRPr lang="en-US" altLang="ko-KR" sz="7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72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542" y="2420888"/>
            <a:ext cx="4562041" cy="25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직사각형 194"/>
          <p:cNvSpPr/>
          <p:nvPr/>
        </p:nvSpPr>
        <p:spPr>
          <a:xfrm>
            <a:off x="2627783" y="2420888"/>
            <a:ext cx="4176800" cy="308154"/>
          </a:xfrm>
          <a:prstGeom prst="rect">
            <a:avLst/>
          </a:prstGeom>
          <a:solidFill>
            <a:srgbClr val="9AACB2"/>
          </a:solidFill>
          <a:ln>
            <a:gradFill>
              <a:gsLst>
                <a:gs pos="84159">
                  <a:schemeClr val="accent1">
                    <a:lumMod val="20000"/>
                    <a:lumOff val="80000"/>
                  </a:schemeClr>
                </a:gs>
                <a:gs pos="71250">
                  <a:schemeClr val="bg1">
                    <a:lumMod val="65000"/>
                  </a:schemeClr>
                </a:gs>
                <a:gs pos="24150">
                  <a:schemeClr val="bg1">
                    <a:lumMod val="50000"/>
                  </a:schemeClr>
                </a:gs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63500" dist="38100" dir="5400000" algn="ctr" rotWithShape="0">
              <a:srgbClr val="000000">
                <a:alpha val="5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LV.9 </a:t>
            </a:r>
            <a:r>
              <a:rPr lang="ko-KR" altLang="en-US" sz="800" dirty="0" err="1" smtClean="0"/>
              <a:t>노란곰</a:t>
            </a:r>
            <a:endParaRPr lang="en-US" altLang="ko-KR" sz="800" dirty="0" smtClean="0"/>
          </a:p>
          <a:p>
            <a:r>
              <a:rPr lang="ko-KR" altLang="en-US" sz="800" dirty="0" smtClean="0"/>
              <a:t>길드이</a:t>
            </a:r>
            <a:r>
              <a:rPr lang="ko-KR" altLang="en-US" sz="800" dirty="0"/>
              <a:t>름</a:t>
            </a:r>
          </a:p>
        </p:txBody>
      </p:sp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b="1" dirty="0" smtClean="0"/>
              <a:t>UX – LOBBY(</a:t>
            </a:r>
            <a:r>
              <a:rPr lang="ko-KR" altLang="en-US" sz="1600" b="1" dirty="0" smtClean="0"/>
              <a:t>지도</a:t>
            </a:r>
            <a:r>
              <a:rPr lang="en-US" altLang="ko-KR" sz="1600" b="1" dirty="0" smtClean="0"/>
              <a:t>) &gt;&gt; </a:t>
            </a:r>
            <a:r>
              <a:rPr lang="ko-KR" altLang="en-US" sz="1600" b="1" dirty="0" smtClean="0"/>
              <a:t>요새를 클릭했을 때 </a:t>
            </a:r>
            <a:endParaRPr lang="en-US" altLang="ko-KR" sz="1600" dirty="0" smtClean="0"/>
          </a:p>
        </p:txBody>
      </p:sp>
      <p:sp>
        <p:nvSpPr>
          <p:cNvPr id="125" name="순서도: 대체 처리 124"/>
          <p:cNvSpPr/>
          <p:nvPr/>
        </p:nvSpPr>
        <p:spPr>
          <a:xfrm>
            <a:off x="2326763" y="3731004"/>
            <a:ext cx="377710" cy="262476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길드</a:t>
            </a:r>
            <a:endParaRPr lang="en-US" altLang="ko-KR" sz="600" dirty="0" smtClean="0">
              <a:solidFill>
                <a:schemeClr val="bg1"/>
              </a:solidFill>
            </a:endParaRPr>
          </a:p>
        </p:txBody>
      </p:sp>
      <p:sp>
        <p:nvSpPr>
          <p:cNvPr id="126" name="순서도: 대체 처리 125"/>
          <p:cNvSpPr/>
          <p:nvPr/>
        </p:nvSpPr>
        <p:spPr>
          <a:xfrm>
            <a:off x="2326763" y="4102127"/>
            <a:ext cx="377710" cy="302372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옵</a:t>
            </a:r>
            <a:r>
              <a:rPr lang="ko-KR" altLang="en-US" sz="600" dirty="0">
                <a:solidFill>
                  <a:schemeClr val="bg1"/>
                </a:solidFill>
              </a:rPr>
              <a:t>션</a:t>
            </a:r>
            <a:endParaRPr lang="en-US" altLang="ko-KR" sz="600" dirty="0" smtClean="0">
              <a:solidFill>
                <a:schemeClr val="bg1"/>
              </a:solidFill>
            </a:endParaRPr>
          </a:p>
        </p:txBody>
      </p:sp>
      <p:sp>
        <p:nvSpPr>
          <p:cNvPr id="131" name="순서도: 대체 처리 130"/>
          <p:cNvSpPr/>
          <p:nvPr/>
        </p:nvSpPr>
        <p:spPr>
          <a:xfrm>
            <a:off x="2334295" y="2924944"/>
            <a:ext cx="377710" cy="302372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왕실관리</a:t>
            </a:r>
            <a:endParaRPr lang="en-US" altLang="ko-KR" sz="600" dirty="0" smtClean="0">
              <a:solidFill>
                <a:schemeClr val="bg1"/>
              </a:solidFill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4796793" y="2477824"/>
            <a:ext cx="504565" cy="159088"/>
          </a:xfrm>
          <a:prstGeom prst="rect">
            <a:avLst/>
          </a:prstGeom>
          <a:solidFill>
            <a:srgbClr val="9AACB2"/>
          </a:solidFill>
          <a:ln>
            <a:gradFill>
              <a:gsLst>
                <a:gs pos="84159">
                  <a:schemeClr val="accent1">
                    <a:lumMod val="20000"/>
                    <a:lumOff val="80000"/>
                  </a:schemeClr>
                </a:gs>
                <a:gs pos="71250">
                  <a:schemeClr val="bg1">
                    <a:lumMod val="65000"/>
                  </a:schemeClr>
                </a:gs>
                <a:gs pos="24150">
                  <a:schemeClr val="bg1">
                    <a:lumMod val="50000"/>
                  </a:schemeClr>
                </a:gs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63500" dist="38100" dir="5400000" algn="ctr" rotWithShape="0">
              <a:srgbClr val="000000">
                <a:alpha val="5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800" b="1" dirty="0" smtClean="0"/>
              <a:t>99999</a:t>
            </a:r>
            <a:endParaRPr lang="ko-KR" altLang="en-US" sz="800" b="1" dirty="0"/>
          </a:p>
        </p:txBody>
      </p:sp>
      <p:sp>
        <p:nvSpPr>
          <p:cNvPr id="149" name="직사각형 148"/>
          <p:cNvSpPr/>
          <p:nvPr/>
        </p:nvSpPr>
        <p:spPr>
          <a:xfrm>
            <a:off x="5398245" y="2463971"/>
            <a:ext cx="622684" cy="157421"/>
          </a:xfrm>
          <a:prstGeom prst="rect">
            <a:avLst/>
          </a:prstGeom>
          <a:solidFill>
            <a:srgbClr val="9AACB2"/>
          </a:solidFill>
          <a:ln>
            <a:gradFill>
              <a:gsLst>
                <a:gs pos="84159">
                  <a:schemeClr val="accent1">
                    <a:lumMod val="20000"/>
                    <a:lumOff val="80000"/>
                  </a:schemeClr>
                </a:gs>
                <a:gs pos="71250">
                  <a:schemeClr val="bg1">
                    <a:lumMod val="65000"/>
                  </a:schemeClr>
                </a:gs>
                <a:gs pos="24150">
                  <a:schemeClr val="bg1">
                    <a:lumMod val="50000"/>
                  </a:schemeClr>
                </a:gs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63500" dist="38100" dir="5400000" algn="ctr" rotWithShape="0">
              <a:srgbClr val="000000">
                <a:alpha val="5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/>
              <a:t> </a:t>
            </a:r>
            <a:r>
              <a:rPr lang="en-US" altLang="ko-KR" sz="800" b="1" dirty="0" smtClean="0"/>
              <a:t>=99999</a:t>
            </a:r>
          </a:p>
        </p:txBody>
      </p:sp>
      <p:pic>
        <p:nvPicPr>
          <p:cNvPr id="151" name="Picture 3" descr="C:\work_2012\smart\project_LOK\ui\icon\money\money_coin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865" y="2434293"/>
            <a:ext cx="167307" cy="21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6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349" y="2420888"/>
            <a:ext cx="373435" cy="37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9" name="순서도: 대체 처리 198"/>
          <p:cNvSpPr/>
          <p:nvPr/>
        </p:nvSpPr>
        <p:spPr>
          <a:xfrm>
            <a:off x="2326763" y="3319985"/>
            <a:ext cx="377710" cy="302372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요새관</a:t>
            </a:r>
            <a:r>
              <a:rPr lang="ko-KR" altLang="en-US" sz="600" dirty="0">
                <a:solidFill>
                  <a:schemeClr val="bg1"/>
                </a:solidFill>
              </a:rPr>
              <a:t>리</a:t>
            </a:r>
            <a:endParaRPr lang="en-US" altLang="ko-KR" sz="600" dirty="0" smtClean="0">
              <a:solidFill>
                <a:schemeClr val="bg1"/>
              </a:solidFill>
            </a:endParaRPr>
          </a:p>
        </p:txBody>
      </p:sp>
      <p:sp>
        <p:nvSpPr>
          <p:cNvPr id="200" name="십이각형 199"/>
          <p:cNvSpPr/>
          <p:nvPr/>
        </p:nvSpPr>
        <p:spPr>
          <a:xfrm>
            <a:off x="2987824" y="2814396"/>
            <a:ext cx="3121484" cy="1833215"/>
          </a:xfrm>
          <a:prstGeom prst="dodecagon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  <a:alpha val="0"/>
                </a:schemeClr>
              </a:gs>
              <a:gs pos="50000">
                <a:schemeClr val="accent5">
                  <a:lumMod val="40000"/>
                  <a:lumOff val="60000"/>
                  <a:alpha val="40000"/>
                </a:schemeClr>
              </a:gs>
              <a:gs pos="100000">
                <a:schemeClr val="accent5">
                  <a:lumMod val="40000"/>
                  <a:lumOff val="60000"/>
                  <a:alpha val="3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내 요새가 화면 밖에 있을 때 </a:t>
            </a:r>
            <a:r>
              <a:rPr lang="ko-KR" altLang="en-US" sz="800" dirty="0" err="1" smtClean="0"/>
              <a:t>바로가기</a:t>
            </a:r>
            <a:r>
              <a:rPr lang="ko-KR" altLang="en-US" sz="800" dirty="0" smtClean="0"/>
              <a:t> 아이콘이 나오는 영역입니다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201" name="타원형 설명선 200"/>
          <p:cNvSpPr/>
          <p:nvPr/>
        </p:nvSpPr>
        <p:spPr>
          <a:xfrm>
            <a:off x="3995428" y="2636912"/>
            <a:ext cx="432556" cy="439756"/>
          </a:xfrm>
          <a:prstGeom prst="wedgeEllipseCallout">
            <a:avLst>
              <a:gd name="adj1" fmla="val -28250"/>
              <a:gd name="adj2" fmla="val -56227"/>
            </a:avLst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9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03" name="타원형 설명선 202"/>
          <p:cNvSpPr/>
          <p:nvPr/>
        </p:nvSpPr>
        <p:spPr>
          <a:xfrm>
            <a:off x="3862911" y="2773757"/>
            <a:ext cx="265034" cy="302373"/>
          </a:xfrm>
          <a:prstGeom prst="wedgeEllipseCallout">
            <a:avLst>
              <a:gd name="adj1" fmla="val -53358"/>
              <a:gd name="adj2" fmla="val -85417"/>
            </a:avLst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5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06" name="십이각형 205"/>
          <p:cNvSpPr/>
          <p:nvPr/>
        </p:nvSpPr>
        <p:spPr>
          <a:xfrm>
            <a:off x="2636559" y="3264377"/>
            <a:ext cx="150891" cy="143172"/>
          </a:xfrm>
          <a:prstGeom prst="dodecagon">
            <a:avLst/>
          </a:prstGeom>
          <a:gradFill>
            <a:gsLst>
              <a:gs pos="0">
                <a:srgbClr val="FF0000"/>
              </a:gs>
              <a:gs pos="56000">
                <a:srgbClr val="C00000"/>
              </a:gs>
              <a:gs pos="100000">
                <a:srgbClr val="C0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35" name="직사각형 34"/>
          <p:cNvSpPr/>
          <p:nvPr/>
        </p:nvSpPr>
        <p:spPr>
          <a:xfrm>
            <a:off x="3359362" y="2477824"/>
            <a:ext cx="636574" cy="143568"/>
          </a:xfrm>
          <a:prstGeom prst="rect">
            <a:avLst/>
          </a:prstGeom>
          <a:solidFill>
            <a:srgbClr val="9AACB2"/>
          </a:solidFill>
          <a:ln>
            <a:gradFill>
              <a:gsLst>
                <a:gs pos="84159">
                  <a:schemeClr val="accent1">
                    <a:lumMod val="20000"/>
                    <a:lumOff val="80000"/>
                  </a:schemeClr>
                </a:gs>
                <a:gs pos="71250">
                  <a:schemeClr val="bg1">
                    <a:lumMod val="65000"/>
                  </a:schemeClr>
                </a:gs>
                <a:gs pos="24150">
                  <a:schemeClr val="bg1">
                    <a:lumMod val="50000"/>
                  </a:schemeClr>
                </a:gs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63500" dist="38100" dir="5400000" algn="ctr" rotWithShape="0">
              <a:srgbClr val="000000">
                <a:alpha val="5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9/19</a:t>
            </a:r>
            <a:r>
              <a:rPr lang="en-US" altLang="ko-KR" sz="600" dirty="0" smtClean="0"/>
              <a:t> </a:t>
            </a:r>
            <a:r>
              <a:rPr lang="en-US" altLang="ko-KR" sz="600" dirty="0" smtClean="0">
                <a:solidFill>
                  <a:srgbClr val="C00000"/>
                </a:solidFill>
              </a:rPr>
              <a:t>00:46</a:t>
            </a:r>
            <a:endParaRPr lang="ko-KR" altLang="en-US" sz="600" dirty="0">
              <a:solidFill>
                <a:srgbClr val="C00000"/>
              </a:solidFill>
            </a:endParaRPr>
          </a:p>
        </p:txBody>
      </p:sp>
      <p:pic>
        <p:nvPicPr>
          <p:cNvPr id="37" name="Picture 2" descr="C:\work_2012\smart\project_LOK\ui\icon\money\money_cash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455913"/>
            <a:ext cx="183941" cy="22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C:\work_2014\animals\ui\sourec\icon\icon_messag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392485"/>
            <a:ext cx="356782" cy="35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십이각형 61"/>
          <p:cNvSpPr/>
          <p:nvPr/>
        </p:nvSpPr>
        <p:spPr>
          <a:xfrm>
            <a:off x="4421109" y="2423920"/>
            <a:ext cx="150891" cy="143172"/>
          </a:xfrm>
          <a:prstGeom prst="dodecagon">
            <a:avLst/>
          </a:prstGeom>
          <a:gradFill>
            <a:gsLst>
              <a:gs pos="0">
                <a:srgbClr val="FF0000"/>
              </a:gs>
              <a:gs pos="56000">
                <a:srgbClr val="C00000"/>
              </a:gs>
              <a:gs pos="100000">
                <a:srgbClr val="C0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4" name="순서도: 처리 3"/>
          <p:cNvSpPr/>
          <p:nvPr/>
        </p:nvSpPr>
        <p:spPr>
          <a:xfrm>
            <a:off x="2242542" y="2420888"/>
            <a:ext cx="4562041" cy="2569975"/>
          </a:xfrm>
          <a:prstGeom prst="flowChartProcess">
            <a:avLst/>
          </a:prstGeom>
          <a:solidFill>
            <a:schemeClr val="tx1">
              <a:alpha val="7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Picture 3" descr="C:\Users\Administrator\Documents\GitHub\TitanSaga\src\Art\bg_block\str_fortress_a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998" y="3151509"/>
            <a:ext cx="740042" cy="82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4067944" y="4005064"/>
            <a:ext cx="1003417" cy="261610"/>
          </a:xfrm>
          <a:prstGeom prst="rect">
            <a:avLst/>
          </a:prstGeom>
          <a:noFill/>
          <a:effectLst>
            <a:outerShdw blurRad="63500" dist="12700" dir="5400000" algn="t" rotWithShape="0">
              <a:srgbClr val="FF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rgbClr val="FFFF00"/>
                </a:solidFill>
              </a:rPr>
              <a:t>★★★</a:t>
            </a:r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★★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242541" y="2409897"/>
            <a:ext cx="2850915" cy="253916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solidFill>
                  <a:schemeClr val="bg1"/>
                </a:solidFill>
              </a:rPr>
              <a:t>LV.22 </a:t>
            </a:r>
            <a:r>
              <a:rPr lang="ko-KR" altLang="en-US" sz="1050" b="1" dirty="0" smtClean="0">
                <a:solidFill>
                  <a:schemeClr val="bg1"/>
                </a:solidFill>
              </a:rPr>
              <a:t>▣다른 사람의 요새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242542" y="2564904"/>
            <a:ext cx="4562041" cy="307777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700" b="1" dirty="0" smtClean="0">
                <a:solidFill>
                  <a:schemeClr val="bg1"/>
                </a:solidFill>
              </a:rPr>
              <a:t> </a:t>
            </a:r>
            <a:endParaRPr lang="en-US" altLang="ko-KR" sz="700" b="1" dirty="0">
              <a:solidFill>
                <a:schemeClr val="bg1"/>
              </a:solidFill>
            </a:endParaRP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-----------------------------------------------------------------------------------------------------------------------</a:t>
            </a:r>
          </a:p>
        </p:txBody>
      </p:sp>
      <p:sp>
        <p:nvSpPr>
          <p:cNvPr id="53" name="순서도: 대체 처리 52"/>
          <p:cNvSpPr/>
          <p:nvPr/>
        </p:nvSpPr>
        <p:spPr>
          <a:xfrm>
            <a:off x="5148064" y="4509120"/>
            <a:ext cx="648072" cy="312591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정찰하기</a:t>
            </a:r>
            <a:endParaRPr lang="en-US" altLang="ko-KR" sz="8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600" dirty="0" err="1" smtClean="0">
                <a:solidFill>
                  <a:srgbClr val="FFFF00"/>
                </a:solidFill>
              </a:rPr>
              <a:t>행동력</a:t>
            </a:r>
            <a:r>
              <a:rPr lang="en-US" altLang="ko-KR" sz="600" dirty="0" smtClean="0">
                <a:solidFill>
                  <a:srgbClr val="FFFF00"/>
                </a:solidFill>
              </a:rPr>
              <a:t>-1</a:t>
            </a:r>
          </a:p>
        </p:txBody>
      </p:sp>
      <p:sp>
        <p:nvSpPr>
          <p:cNvPr id="57" name="모서리가 둥근 사각형 설명선 56"/>
          <p:cNvSpPr/>
          <p:nvPr/>
        </p:nvSpPr>
        <p:spPr>
          <a:xfrm>
            <a:off x="6502196" y="4149080"/>
            <a:ext cx="190593" cy="216024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3" name="순서도: 대체 처리 62"/>
          <p:cNvSpPr/>
          <p:nvPr/>
        </p:nvSpPr>
        <p:spPr>
          <a:xfrm>
            <a:off x="5903240" y="4509120"/>
            <a:ext cx="648072" cy="312591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공</a:t>
            </a:r>
            <a:r>
              <a:rPr lang="ko-KR" altLang="en-US" sz="800" b="1" dirty="0">
                <a:solidFill>
                  <a:schemeClr val="bg1"/>
                </a:solidFill>
              </a:rPr>
              <a:t>격</a:t>
            </a:r>
            <a:r>
              <a:rPr lang="ko-KR" altLang="en-US" sz="800" b="1" dirty="0" smtClean="0">
                <a:solidFill>
                  <a:schemeClr val="bg1"/>
                </a:solidFill>
              </a:rPr>
              <a:t>하기</a:t>
            </a:r>
            <a:endParaRPr lang="en-US" altLang="ko-KR" sz="800" b="1" dirty="0" smtClean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445520" y="2780928"/>
            <a:ext cx="1358729" cy="569387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>
                <a:solidFill>
                  <a:schemeClr val="bg1"/>
                </a:solidFill>
              </a:rPr>
              <a:t>정찰결</a:t>
            </a:r>
            <a:r>
              <a:rPr lang="ko-KR" altLang="en-US" sz="1000" b="1" dirty="0">
                <a:solidFill>
                  <a:schemeClr val="bg1"/>
                </a:solidFill>
              </a:rPr>
              <a:t>과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(30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분 전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)</a:t>
            </a:r>
          </a:p>
          <a:p>
            <a:pPr algn="r"/>
            <a:r>
              <a:rPr lang="ko-KR" altLang="en-US" sz="700" dirty="0" smtClean="0">
                <a:solidFill>
                  <a:schemeClr val="bg1"/>
                </a:solidFill>
              </a:rPr>
              <a:t>전투력 </a:t>
            </a:r>
            <a:r>
              <a:rPr lang="en-US" altLang="ko-KR" sz="700" dirty="0">
                <a:solidFill>
                  <a:srgbClr val="92D050"/>
                </a:solidFill>
              </a:rPr>
              <a:t>9999</a:t>
            </a:r>
          </a:p>
          <a:p>
            <a:pPr algn="r"/>
            <a:r>
              <a:rPr lang="ko-KR" altLang="en-US" sz="700" dirty="0">
                <a:solidFill>
                  <a:schemeClr val="bg1"/>
                </a:solidFill>
              </a:rPr>
              <a:t>요새 방어도 </a:t>
            </a:r>
            <a:r>
              <a:rPr lang="en-US" altLang="ko-KR" sz="700" dirty="0">
                <a:solidFill>
                  <a:srgbClr val="92D050"/>
                </a:solidFill>
              </a:rPr>
              <a:t>100%</a:t>
            </a:r>
          </a:p>
          <a:p>
            <a:pPr algn="r"/>
            <a:r>
              <a:rPr lang="ko-KR" altLang="en-US" sz="700" dirty="0" smtClean="0">
                <a:solidFill>
                  <a:schemeClr val="bg1"/>
                </a:solidFill>
              </a:rPr>
              <a:t>병력 </a:t>
            </a:r>
            <a:r>
              <a:rPr lang="en-US" altLang="ko-KR" sz="700" dirty="0" smtClean="0">
                <a:solidFill>
                  <a:srgbClr val="92D050"/>
                </a:solidFill>
              </a:rPr>
              <a:t>150/480</a:t>
            </a:r>
            <a:r>
              <a:rPr lang="ko-KR" altLang="en-US" sz="700" dirty="0" smtClean="0">
                <a:solidFill>
                  <a:srgbClr val="92D050"/>
                </a:solidFill>
              </a:rPr>
              <a:t> </a:t>
            </a:r>
            <a:endParaRPr lang="en-US" altLang="ko-KR" sz="700" dirty="0" smtClean="0">
              <a:solidFill>
                <a:srgbClr val="92D050"/>
              </a:solidFill>
            </a:endParaRPr>
          </a:p>
        </p:txBody>
      </p:sp>
      <p:sp>
        <p:nvSpPr>
          <p:cNvPr id="65" name="모서리가 둥근 사각형 설명선 64"/>
          <p:cNvSpPr/>
          <p:nvPr/>
        </p:nvSpPr>
        <p:spPr>
          <a:xfrm>
            <a:off x="6253615" y="4149080"/>
            <a:ext cx="190593" cy="216024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6" name="모서리가 둥근 사각형 설명선 65"/>
          <p:cNvSpPr/>
          <p:nvPr/>
        </p:nvSpPr>
        <p:spPr>
          <a:xfrm>
            <a:off x="6001283" y="4144698"/>
            <a:ext cx="190593" cy="216024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932041" y="3861048"/>
            <a:ext cx="1872208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>
                <a:solidFill>
                  <a:schemeClr val="bg1"/>
                </a:solidFill>
              </a:rPr>
              <a:t>획득 가능한 아이템</a:t>
            </a:r>
            <a:endParaRPr lang="en-US" altLang="ko-KR" sz="1000" b="1" dirty="0" smtClean="0">
              <a:solidFill>
                <a:schemeClr val="bg1"/>
              </a:solidFill>
            </a:endParaRPr>
          </a:p>
        </p:txBody>
      </p:sp>
      <p:sp>
        <p:nvSpPr>
          <p:cNvPr id="69" name="모서리가 둥근 사각형 설명선 68"/>
          <p:cNvSpPr/>
          <p:nvPr/>
        </p:nvSpPr>
        <p:spPr>
          <a:xfrm>
            <a:off x="5738416" y="4149080"/>
            <a:ext cx="190593" cy="216024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1" name="사각형 설명선 70"/>
          <p:cNvSpPr/>
          <p:nvPr/>
        </p:nvSpPr>
        <p:spPr>
          <a:xfrm>
            <a:off x="4421109" y="764704"/>
            <a:ext cx="1957164" cy="1348998"/>
          </a:xfrm>
          <a:prstGeom prst="wedgeRectCallout">
            <a:avLst>
              <a:gd name="adj1" fmla="val -20467"/>
              <a:gd name="adj2" fmla="val 67444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1"/>
                </a:solidFill>
              </a:rPr>
              <a:t>정찰</a:t>
            </a:r>
            <a:endParaRPr lang="en-US" altLang="ko-KR" sz="1200" b="1" dirty="0" smtClean="0">
              <a:solidFill>
                <a:schemeClr val="bg1"/>
              </a:solidFill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</a:rPr>
              <a:t>아군의 요새를 정찰하거나 공격할 때는 빨간색 버튼으로 </a:t>
            </a:r>
            <a:r>
              <a:rPr lang="en-US" altLang="ko-KR" sz="1000" dirty="0" smtClean="0">
                <a:solidFill>
                  <a:schemeClr val="bg1"/>
                </a:solidFill>
              </a:rPr>
              <a:t>1</a:t>
            </a:r>
            <a:r>
              <a:rPr lang="ko-KR" altLang="en-US" sz="1000" dirty="0" smtClean="0">
                <a:solidFill>
                  <a:schemeClr val="bg1"/>
                </a:solidFill>
              </a:rPr>
              <a:t>차 경고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endParaRPr lang="en-US" altLang="ko-KR" sz="1000" dirty="0" smtClean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 smtClean="0">
              <a:solidFill>
                <a:schemeClr val="bg1"/>
              </a:solidFill>
            </a:endParaRPr>
          </a:p>
        </p:txBody>
      </p:sp>
      <p:sp>
        <p:nvSpPr>
          <p:cNvPr id="72" name="순서도: 대체 처리 71"/>
          <p:cNvSpPr/>
          <p:nvPr/>
        </p:nvSpPr>
        <p:spPr>
          <a:xfrm>
            <a:off x="4716016" y="1654160"/>
            <a:ext cx="648072" cy="312591"/>
          </a:xfrm>
          <a:prstGeom prst="flowChartAlternateProcess">
            <a:avLst/>
          </a:prstGeom>
          <a:gradFill>
            <a:gsLst>
              <a:gs pos="0">
                <a:srgbClr val="FF0000"/>
              </a:gs>
              <a:gs pos="50000">
                <a:srgbClr val="C00000"/>
              </a:gs>
              <a:gs pos="100000">
                <a:srgbClr val="C0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정찰하기</a:t>
            </a:r>
            <a:endParaRPr lang="en-US" altLang="ko-KR" sz="800" dirty="0" smtClean="0">
              <a:solidFill>
                <a:schemeClr val="bg1"/>
              </a:solidFill>
            </a:endParaRPr>
          </a:p>
        </p:txBody>
      </p:sp>
      <p:sp>
        <p:nvSpPr>
          <p:cNvPr id="73" name="사각형 설명선 72"/>
          <p:cNvSpPr/>
          <p:nvPr/>
        </p:nvSpPr>
        <p:spPr>
          <a:xfrm>
            <a:off x="7092280" y="2796672"/>
            <a:ext cx="1375027" cy="1348998"/>
          </a:xfrm>
          <a:prstGeom prst="wedgeRectCallout">
            <a:avLst>
              <a:gd name="adj1" fmla="val -66116"/>
              <a:gd name="adj2" fmla="val -21594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1"/>
                </a:solidFill>
              </a:rPr>
              <a:t>정보 페이지</a:t>
            </a:r>
            <a:endParaRPr lang="en-US" altLang="ko-KR" sz="1200" b="1" dirty="0" smtClean="0">
              <a:solidFill>
                <a:schemeClr val="bg1"/>
              </a:solidFill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</a:rPr>
              <a:t>정찰 결과나 획득 가능한 아이템이 표시된다</a:t>
            </a:r>
            <a:r>
              <a:rPr lang="en-US" altLang="ko-KR" sz="1000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sz="1000" dirty="0" smtClean="0">
              <a:solidFill>
                <a:schemeClr val="bg1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endParaRPr lang="en-US" altLang="ko-KR" sz="1000" dirty="0" smtClean="0">
              <a:solidFill>
                <a:schemeClr val="bg1"/>
              </a:solidFill>
            </a:endParaRPr>
          </a:p>
        </p:txBody>
      </p:sp>
      <p:sp>
        <p:nvSpPr>
          <p:cNvPr id="75" name="순서도: 대체 처리 74"/>
          <p:cNvSpPr/>
          <p:nvPr/>
        </p:nvSpPr>
        <p:spPr>
          <a:xfrm>
            <a:off x="4195436" y="3711881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76" name="순서도: 대체 처리 75"/>
          <p:cNvSpPr/>
          <p:nvPr/>
        </p:nvSpPr>
        <p:spPr>
          <a:xfrm>
            <a:off x="5509677" y="1635815"/>
            <a:ext cx="648072" cy="312591"/>
          </a:xfrm>
          <a:prstGeom prst="flowChartAlternateProcess">
            <a:avLst/>
          </a:prstGeom>
          <a:gradFill>
            <a:gsLst>
              <a:gs pos="0">
                <a:srgbClr val="FF0000"/>
              </a:gs>
              <a:gs pos="50000">
                <a:srgbClr val="C00000"/>
              </a:gs>
              <a:gs pos="100000">
                <a:srgbClr val="C0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공격하기</a:t>
            </a:r>
            <a:endParaRPr lang="en-US" altLang="ko-KR" sz="800" dirty="0" smtClean="0">
              <a:solidFill>
                <a:schemeClr val="bg1"/>
              </a:solidFill>
            </a:endParaRPr>
          </a:p>
        </p:txBody>
      </p:sp>
      <p:cxnSp>
        <p:nvCxnSpPr>
          <p:cNvPr id="81" name="직선 화살표 연결선 80"/>
          <p:cNvCxnSpPr/>
          <p:nvPr/>
        </p:nvCxnSpPr>
        <p:spPr>
          <a:xfrm flipV="1">
            <a:off x="1619673" y="3227316"/>
            <a:ext cx="4089914" cy="2073892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4211960" y="3933636"/>
            <a:ext cx="772248" cy="215444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00:00:00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211960" y="3789040"/>
            <a:ext cx="748904" cy="215444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이동 중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pic>
        <p:nvPicPr>
          <p:cNvPr id="42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032" y="3366406"/>
            <a:ext cx="255502" cy="25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682" y="3367684"/>
            <a:ext cx="255502" cy="25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372152"/>
            <a:ext cx="255502" cy="25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738" y="3377505"/>
            <a:ext cx="255502" cy="25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5409074" y="3592312"/>
            <a:ext cx="1358729" cy="200055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dirty="0" smtClean="0">
                <a:solidFill>
                  <a:schemeClr val="bg1"/>
                </a:solidFill>
              </a:rPr>
              <a:t>알파     </a:t>
            </a:r>
            <a:r>
              <a:rPr lang="en-US" altLang="ko-KR" sz="700" dirty="0" smtClean="0">
                <a:solidFill>
                  <a:schemeClr val="bg1"/>
                </a:solidFill>
              </a:rPr>
              <a:t>99     99     99 </a:t>
            </a:r>
            <a:endParaRPr lang="en-US" altLang="ko-KR" sz="7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43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542" y="2420888"/>
            <a:ext cx="4562041" cy="25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직사각형 194"/>
          <p:cNvSpPr/>
          <p:nvPr/>
        </p:nvSpPr>
        <p:spPr>
          <a:xfrm>
            <a:off x="2627783" y="2420888"/>
            <a:ext cx="4176800" cy="308154"/>
          </a:xfrm>
          <a:prstGeom prst="rect">
            <a:avLst/>
          </a:prstGeom>
          <a:solidFill>
            <a:srgbClr val="9AACB2"/>
          </a:solidFill>
          <a:ln>
            <a:gradFill>
              <a:gsLst>
                <a:gs pos="84159">
                  <a:schemeClr val="accent1">
                    <a:lumMod val="20000"/>
                    <a:lumOff val="80000"/>
                  </a:schemeClr>
                </a:gs>
                <a:gs pos="71250">
                  <a:schemeClr val="bg1">
                    <a:lumMod val="65000"/>
                  </a:schemeClr>
                </a:gs>
                <a:gs pos="24150">
                  <a:schemeClr val="bg1">
                    <a:lumMod val="50000"/>
                  </a:schemeClr>
                </a:gs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63500" dist="38100" dir="5400000" algn="ctr" rotWithShape="0">
              <a:srgbClr val="000000">
                <a:alpha val="5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LV.9 </a:t>
            </a:r>
            <a:r>
              <a:rPr lang="ko-KR" altLang="en-US" sz="800" dirty="0" err="1" smtClean="0"/>
              <a:t>노란곰</a:t>
            </a:r>
            <a:endParaRPr lang="en-US" altLang="ko-KR" sz="800" dirty="0" smtClean="0"/>
          </a:p>
          <a:p>
            <a:r>
              <a:rPr lang="ko-KR" altLang="en-US" sz="800" dirty="0" smtClean="0"/>
              <a:t>길드이</a:t>
            </a:r>
            <a:r>
              <a:rPr lang="ko-KR" altLang="en-US" sz="800" dirty="0"/>
              <a:t>름</a:t>
            </a:r>
          </a:p>
        </p:txBody>
      </p:sp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b="1" dirty="0" smtClean="0"/>
              <a:t>UX – LOBBY(</a:t>
            </a:r>
            <a:r>
              <a:rPr lang="ko-KR" altLang="en-US" sz="1600" b="1" dirty="0" smtClean="0"/>
              <a:t>지도</a:t>
            </a:r>
            <a:r>
              <a:rPr lang="en-US" altLang="ko-KR" sz="1600" b="1" dirty="0" smtClean="0"/>
              <a:t>) &gt;&gt; </a:t>
            </a:r>
            <a:r>
              <a:rPr lang="ko-KR" altLang="en-US" sz="1600" b="1" dirty="0" smtClean="0"/>
              <a:t>요새를 클릭했을 때 </a:t>
            </a:r>
            <a:r>
              <a:rPr lang="en-US" altLang="ko-KR" sz="1600" b="1" dirty="0" smtClean="0"/>
              <a:t>&gt;&gt; </a:t>
            </a:r>
            <a:r>
              <a:rPr lang="ko-KR" altLang="en-US" sz="1600" b="1" dirty="0" smtClean="0"/>
              <a:t>공격하기 </a:t>
            </a:r>
            <a:r>
              <a:rPr lang="en-US" altLang="ko-KR" sz="1600" b="1" dirty="0" smtClean="0"/>
              <a:t>1</a:t>
            </a:r>
            <a:r>
              <a:rPr lang="ko-KR" altLang="en-US" sz="1600" b="1" dirty="0" smtClean="0"/>
              <a:t> </a:t>
            </a:r>
            <a:endParaRPr lang="en-US" altLang="ko-KR" sz="1600" dirty="0" smtClean="0"/>
          </a:p>
        </p:txBody>
      </p:sp>
      <p:sp>
        <p:nvSpPr>
          <p:cNvPr id="125" name="순서도: 대체 처리 124"/>
          <p:cNvSpPr/>
          <p:nvPr/>
        </p:nvSpPr>
        <p:spPr>
          <a:xfrm>
            <a:off x="2326763" y="3731004"/>
            <a:ext cx="377710" cy="262476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길드</a:t>
            </a:r>
            <a:endParaRPr lang="en-US" altLang="ko-KR" sz="600" dirty="0" smtClean="0">
              <a:solidFill>
                <a:schemeClr val="bg1"/>
              </a:solidFill>
            </a:endParaRPr>
          </a:p>
        </p:txBody>
      </p:sp>
      <p:sp>
        <p:nvSpPr>
          <p:cNvPr id="126" name="순서도: 대체 처리 125"/>
          <p:cNvSpPr/>
          <p:nvPr/>
        </p:nvSpPr>
        <p:spPr>
          <a:xfrm>
            <a:off x="2326763" y="4102127"/>
            <a:ext cx="377710" cy="302372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옵</a:t>
            </a:r>
            <a:r>
              <a:rPr lang="ko-KR" altLang="en-US" sz="600" dirty="0">
                <a:solidFill>
                  <a:schemeClr val="bg1"/>
                </a:solidFill>
              </a:rPr>
              <a:t>션</a:t>
            </a:r>
            <a:endParaRPr lang="en-US" altLang="ko-KR" sz="600" dirty="0" smtClean="0">
              <a:solidFill>
                <a:schemeClr val="bg1"/>
              </a:solidFill>
            </a:endParaRPr>
          </a:p>
        </p:txBody>
      </p:sp>
      <p:sp>
        <p:nvSpPr>
          <p:cNvPr id="131" name="순서도: 대체 처리 130"/>
          <p:cNvSpPr/>
          <p:nvPr/>
        </p:nvSpPr>
        <p:spPr>
          <a:xfrm>
            <a:off x="2334295" y="2924944"/>
            <a:ext cx="377710" cy="302372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왕실관리</a:t>
            </a:r>
            <a:endParaRPr lang="en-US" altLang="ko-KR" sz="600" dirty="0" smtClean="0">
              <a:solidFill>
                <a:schemeClr val="bg1"/>
              </a:solidFill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4796793" y="2477824"/>
            <a:ext cx="504565" cy="159088"/>
          </a:xfrm>
          <a:prstGeom prst="rect">
            <a:avLst/>
          </a:prstGeom>
          <a:solidFill>
            <a:srgbClr val="9AACB2"/>
          </a:solidFill>
          <a:ln>
            <a:gradFill>
              <a:gsLst>
                <a:gs pos="84159">
                  <a:schemeClr val="accent1">
                    <a:lumMod val="20000"/>
                    <a:lumOff val="80000"/>
                  </a:schemeClr>
                </a:gs>
                <a:gs pos="71250">
                  <a:schemeClr val="bg1">
                    <a:lumMod val="65000"/>
                  </a:schemeClr>
                </a:gs>
                <a:gs pos="24150">
                  <a:schemeClr val="bg1">
                    <a:lumMod val="50000"/>
                  </a:schemeClr>
                </a:gs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63500" dist="38100" dir="5400000" algn="ctr" rotWithShape="0">
              <a:srgbClr val="000000">
                <a:alpha val="5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800" b="1" dirty="0" smtClean="0"/>
              <a:t>99999</a:t>
            </a:r>
            <a:endParaRPr lang="ko-KR" altLang="en-US" sz="800" b="1" dirty="0"/>
          </a:p>
        </p:txBody>
      </p:sp>
      <p:sp>
        <p:nvSpPr>
          <p:cNvPr id="149" name="직사각형 148"/>
          <p:cNvSpPr/>
          <p:nvPr/>
        </p:nvSpPr>
        <p:spPr>
          <a:xfrm>
            <a:off x="5398245" y="2463971"/>
            <a:ext cx="622684" cy="157421"/>
          </a:xfrm>
          <a:prstGeom prst="rect">
            <a:avLst/>
          </a:prstGeom>
          <a:solidFill>
            <a:srgbClr val="9AACB2"/>
          </a:solidFill>
          <a:ln>
            <a:gradFill>
              <a:gsLst>
                <a:gs pos="84159">
                  <a:schemeClr val="accent1">
                    <a:lumMod val="20000"/>
                    <a:lumOff val="80000"/>
                  </a:schemeClr>
                </a:gs>
                <a:gs pos="71250">
                  <a:schemeClr val="bg1">
                    <a:lumMod val="65000"/>
                  </a:schemeClr>
                </a:gs>
                <a:gs pos="24150">
                  <a:schemeClr val="bg1">
                    <a:lumMod val="50000"/>
                  </a:schemeClr>
                </a:gs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63500" dist="38100" dir="5400000" algn="ctr" rotWithShape="0">
              <a:srgbClr val="000000">
                <a:alpha val="5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/>
              <a:t> </a:t>
            </a:r>
            <a:r>
              <a:rPr lang="en-US" altLang="ko-KR" sz="800" b="1" dirty="0" smtClean="0"/>
              <a:t>=99999</a:t>
            </a:r>
          </a:p>
        </p:txBody>
      </p:sp>
      <p:pic>
        <p:nvPicPr>
          <p:cNvPr id="151" name="Picture 3" descr="C:\work_2012\smart\project_LOK\ui\icon\money\money_coin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865" y="2434293"/>
            <a:ext cx="167307" cy="21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6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349" y="2420888"/>
            <a:ext cx="373435" cy="37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9" name="순서도: 대체 처리 198"/>
          <p:cNvSpPr/>
          <p:nvPr/>
        </p:nvSpPr>
        <p:spPr>
          <a:xfrm>
            <a:off x="2326763" y="3319985"/>
            <a:ext cx="377710" cy="302372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요새관</a:t>
            </a:r>
            <a:r>
              <a:rPr lang="ko-KR" altLang="en-US" sz="600" dirty="0">
                <a:solidFill>
                  <a:schemeClr val="bg1"/>
                </a:solidFill>
              </a:rPr>
              <a:t>리</a:t>
            </a:r>
            <a:endParaRPr lang="en-US" altLang="ko-KR" sz="600" dirty="0" smtClean="0">
              <a:solidFill>
                <a:schemeClr val="bg1"/>
              </a:solidFill>
            </a:endParaRPr>
          </a:p>
        </p:txBody>
      </p:sp>
      <p:sp>
        <p:nvSpPr>
          <p:cNvPr id="200" name="십이각형 199"/>
          <p:cNvSpPr/>
          <p:nvPr/>
        </p:nvSpPr>
        <p:spPr>
          <a:xfrm>
            <a:off x="2987824" y="2814396"/>
            <a:ext cx="3121484" cy="1833215"/>
          </a:xfrm>
          <a:prstGeom prst="dodecagon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  <a:alpha val="0"/>
                </a:schemeClr>
              </a:gs>
              <a:gs pos="50000">
                <a:schemeClr val="accent5">
                  <a:lumMod val="40000"/>
                  <a:lumOff val="60000"/>
                  <a:alpha val="40000"/>
                </a:schemeClr>
              </a:gs>
              <a:gs pos="100000">
                <a:schemeClr val="accent5">
                  <a:lumMod val="40000"/>
                  <a:lumOff val="60000"/>
                  <a:alpha val="3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내 요새가 화면 밖에 있을 때 </a:t>
            </a:r>
            <a:r>
              <a:rPr lang="ko-KR" altLang="en-US" sz="800" dirty="0" err="1" smtClean="0"/>
              <a:t>바로가기</a:t>
            </a:r>
            <a:r>
              <a:rPr lang="ko-KR" altLang="en-US" sz="800" dirty="0" smtClean="0"/>
              <a:t> 아이콘이 나오는 영역입니다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201" name="타원형 설명선 200"/>
          <p:cNvSpPr/>
          <p:nvPr/>
        </p:nvSpPr>
        <p:spPr>
          <a:xfrm>
            <a:off x="3995428" y="2636912"/>
            <a:ext cx="432556" cy="439756"/>
          </a:xfrm>
          <a:prstGeom prst="wedgeEllipseCallout">
            <a:avLst>
              <a:gd name="adj1" fmla="val -28250"/>
              <a:gd name="adj2" fmla="val -56227"/>
            </a:avLst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9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03" name="타원형 설명선 202"/>
          <p:cNvSpPr/>
          <p:nvPr/>
        </p:nvSpPr>
        <p:spPr>
          <a:xfrm>
            <a:off x="3862911" y="2773757"/>
            <a:ext cx="265034" cy="302373"/>
          </a:xfrm>
          <a:prstGeom prst="wedgeEllipseCallout">
            <a:avLst>
              <a:gd name="adj1" fmla="val -53358"/>
              <a:gd name="adj2" fmla="val -85417"/>
            </a:avLst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5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06" name="십이각형 205"/>
          <p:cNvSpPr/>
          <p:nvPr/>
        </p:nvSpPr>
        <p:spPr>
          <a:xfrm>
            <a:off x="2636559" y="3264377"/>
            <a:ext cx="150891" cy="143172"/>
          </a:xfrm>
          <a:prstGeom prst="dodecagon">
            <a:avLst/>
          </a:prstGeom>
          <a:gradFill>
            <a:gsLst>
              <a:gs pos="0">
                <a:srgbClr val="FF0000"/>
              </a:gs>
              <a:gs pos="56000">
                <a:srgbClr val="C00000"/>
              </a:gs>
              <a:gs pos="100000">
                <a:srgbClr val="C0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35" name="직사각형 34"/>
          <p:cNvSpPr/>
          <p:nvPr/>
        </p:nvSpPr>
        <p:spPr>
          <a:xfrm>
            <a:off x="3359362" y="2477824"/>
            <a:ext cx="636574" cy="143568"/>
          </a:xfrm>
          <a:prstGeom prst="rect">
            <a:avLst/>
          </a:prstGeom>
          <a:solidFill>
            <a:srgbClr val="9AACB2"/>
          </a:solidFill>
          <a:ln>
            <a:gradFill>
              <a:gsLst>
                <a:gs pos="84159">
                  <a:schemeClr val="accent1">
                    <a:lumMod val="20000"/>
                    <a:lumOff val="80000"/>
                  </a:schemeClr>
                </a:gs>
                <a:gs pos="71250">
                  <a:schemeClr val="bg1">
                    <a:lumMod val="65000"/>
                  </a:schemeClr>
                </a:gs>
                <a:gs pos="24150">
                  <a:schemeClr val="bg1">
                    <a:lumMod val="50000"/>
                  </a:schemeClr>
                </a:gs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63500" dist="38100" dir="5400000" algn="ctr" rotWithShape="0">
              <a:srgbClr val="000000">
                <a:alpha val="5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9/19</a:t>
            </a:r>
            <a:r>
              <a:rPr lang="en-US" altLang="ko-KR" sz="600" dirty="0" smtClean="0"/>
              <a:t> </a:t>
            </a:r>
            <a:r>
              <a:rPr lang="en-US" altLang="ko-KR" sz="600" dirty="0" smtClean="0">
                <a:solidFill>
                  <a:srgbClr val="C00000"/>
                </a:solidFill>
              </a:rPr>
              <a:t>00:46</a:t>
            </a:r>
            <a:endParaRPr lang="ko-KR" altLang="en-US" sz="600" dirty="0">
              <a:solidFill>
                <a:srgbClr val="C00000"/>
              </a:solidFill>
            </a:endParaRPr>
          </a:p>
        </p:txBody>
      </p:sp>
      <p:pic>
        <p:nvPicPr>
          <p:cNvPr id="37" name="Picture 2" descr="C:\work_2012\smart\project_LOK\ui\icon\money\money_cash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455913"/>
            <a:ext cx="183941" cy="22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C:\work_2014\animals\ui\sourec\icon\icon_messag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392485"/>
            <a:ext cx="356782" cy="35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십이각형 61"/>
          <p:cNvSpPr/>
          <p:nvPr/>
        </p:nvSpPr>
        <p:spPr>
          <a:xfrm>
            <a:off x="4421109" y="2423920"/>
            <a:ext cx="150891" cy="143172"/>
          </a:xfrm>
          <a:prstGeom prst="dodecagon">
            <a:avLst/>
          </a:prstGeom>
          <a:gradFill>
            <a:gsLst>
              <a:gs pos="0">
                <a:srgbClr val="FF0000"/>
              </a:gs>
              <a:gs pos="56000">
                <a:srgbClr val="C00000"/>
              </a:gs>
              <a:gs pos="100000">
                <a:srgbClr val="C0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4" name="순서도: 처리 3"/>
          <p:cNvSpPr/>
          <p:nvPr/>
        </p:nvSpPr>
        <p:spPr>
          <a:xfrm>
            <a:off x="2242542" y="2420888"/>
            <a:ext cx="4562041" cy="2569975"/>
          </a:xfrm>
          <a:prstGeom prst="flowChartProcess">
            <a:avLst/>
          </a:prstGeom>
          <a:solidFill>
            <a:schemeClr val="tx1">
              <a:alpha val="7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2242541" y="2409897"/>
            <a:ext cx="2177905" cy="253916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</a:rPr>
              <a:t>LV.22 </a:t>
            </a:r>
            <a:r>
              <a:rPr lang="ko-KR" altLang="en-US" sz="1050" b="1" dirty="0">
                <a:solidFill>
                  <a:schemeClr val="bg1"/>
                </a:solidFill>
              </a:rPr>
              <a:t>▣다른 사람의 요새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242542" y="2564904"/>
            <a:ext cx="4562041" cy="307777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700" b="1" dirty="0" smtClean="0">
                <a:solidFill>
                  <a:schemeClr val="bg1"/>
                </a:solidFill>
              </a:rPr>
              <a:t> </a:t>
            </a:r>
            <a:endParaRPr lang="en-US" altLang="ko-KR" sz="700" b="1" dirty="0">
              <a:solidFill>
                <a:schemeClr val="bg1"/>
              </a:solidFill>
            </a:endParaRP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-----------------------------------------------------------------------------------------------------------------------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2734887" y="4509120"/>
            <a:ext cx="648072" cy="312591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취</a:t>
            </a:r>
            <a:r>
              <a:rPr lang="ko-KR" altLang="en-US" sz="800" b="1" dirty="0">
                <a:solidFill>
                  <a:schemeClr val="bg1"/>
                </a:solidFill>
              </a:rPr>
              <a:t>소</a:t>
            </a:r>
            <a:r>
              <a:rPr lang="ko-KR" altLang="en-US" sz="800" b="1" dirty="0" smtClean="0">
                <a:solidFill>
                  <a:schemeClr val="bg1"/>
                </a:solidFill>
              </a:rPr>
              <a:t>하기</a:t>
            </a:r>
            <a:endParaRPr lang="en-US" altLang="ko-KR" sz="800" b="1" dirty="0" smtClean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277167" y="2780928"/>
            <a:ext cx="1358729" cy="569387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>
                <a:solidFill>
                  <a:schemeClr val="bg1"/>
                </a:solidFill>
              </a:rPr>
              <a:t>정찰결</a:t>
            </a:r>
            <a:r>
              <a:rPr lang="ko-KR" altLang="en-US" sz="1000" b="1" dirty="0">
                <a:solidFill>
                  <a:schemeClr val="bg1"/>
                </a:solidFill>
              </a:rPr>
              <a:t>과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(30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분 전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)</a:t>
            </a:r>
          </a:p>
          <a:p>
            <a:pPr algn="r"/>
            <a:r>
              <a:rPr lang="ko-KR" altLang="en-US" sz="700" dirty="0" smtClean="0">
                <a:solidFill>
                  <a:schemeClr val="bg1"/>
                </a:solidFill>
              </a:rPr>
              <a:t>전투력 </a:t>
            </a:r>
            <a:r>
              <a:rPr lang="en-US" altLang="ko-KR" sz="700" dirty="0">
                <a:solidFill>
                  <a:srgbClr val="92D050"/>
                </a:solidFill>
              </a:rPr>
              <a:t>9999</a:t>
            </a:r>
          </a:p>
          <a:p>
            <a:pPr algn="r"/>
            <a:r>
              <a:rPr lang="ko-KR" altLang="en-US" sz="700" dirty="0">
                <a:solidFill>
                  <a:schemeClr val="bg1"/>
                </a:solidFill>
              </a:rPr>
              <a:t>요새 방어도 </a:t>
            </a:r>
            <a:r>
              <a:rPr lang="en-US" altLang="ko-KR" sz="700" dirty="0">
                <a:solidFill>
                  <a:srgbClr val="92D050"/>
                </a:solidFill>
              </a:rPr>
              <a:t>100%</a:t>
            </a:r>
          </a:p>
          <a:p>
            <a:pPr algn="r"/>
            <a:r>
              <a:rPr lang="ko-KR" altLang="en-US" sz="700" dirty="0" smtClean="0">
                <a:solidFill>
                  <a:schemeClr val="bg1"/>
                </a:solidFill>
              </a:rPr>
              <a:t>병력 </a:t>
            </a:r>
            <a:r>
              <a:rPr lang="en-US" altLang="ko-KR" sz="700" dirty="0" smtClean="0">
                <a:solidFill>
                  <a:srgbClr val="92D050"/>
                </a:solidFill>
              </a:rPr>
              <a:t>150/480</a:t>
            </a:r>
            <a:r>
              <a:rPr lang="ko-KR" altLang="en-US" sz="700" dirty="0" smtClean="0">
                <a:solidFill>
                  <a:srgbClr val="92D050"/>
                </a:solidFill>
              </a:rPr>
              <a:t> </a:t>
            </a:r>
            <a:endParaRPr lang="en-US" altLang="ko-KR" sz="700" dirty="0" smtClean="0">
              <a:solidFill>
                <a:srgbClr val="92D050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763688" y="3861048"/>
            <a:ext cx="1872208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>
                <a:solidFill>
                  <a:schemeClr val="bg1"/>
                </a:solidFill>
              </a:rPr>
              <a:t>획득 가능한 아이템</a:t>
            </a:r>
            <a:endParaRPr lang="en-US" altLang="ko-KR" sz="1000" b="1" dirty="0" smtClean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563888" y="2763173"/>
            <a:ext cx="216024" cy="2246769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>
                <a:solidFill>
                  <a:schemeClr val="bg1"/>
                </a:solidFill>
              </a:rPr>
              <a:t>|</a:t>
            </a:r>
            <a:endParaRPr lang="en-US" altLang="ko-KR" sz="700" b="1" dirty="0" smtClean="0">
              <a:solidFill>
                <a:schemeClr val="bg1"/>
              </a:solidFill>
            </a:endParaRPr>
          </a:p>
        </p:txBody>
      </p:sp>
      <p:sp>
        <p:nvSpPr>
          <p:cNvPr id="51" name="모서리가 둥근 사각형 설명선 50"/>
          <p:cNvSpPr/>
          <p:nvPr/>
        </p:nvSpPr>
        <p:spPr>
          <a:xfrm>
            <a:off x="3671900" y="2432542"/>
            <a:ext cx="3108444" cy="2558321"/>
          </a:xfrm>
          <a:prstGeom prst="wedgeRoundRectCallout">
            <a:avLst>
              <a:gd name="adj1" fmla="val -50838"/>
              <a:gd name="adj2" fmla="val 3544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모서리가 둥근 사각형 설명선 53"/>
          <p:cNvSpPr/>
          <p:nvPr/>
        </p:nvSpPr>
        <p:spPr>
          <a:xfrm>
            <a:off x="4311584" y="2814396"/>
            <a:ext cx="2373326" cy="412920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altLang="ko-KR" sz="6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99          33          44</a:t>
            </a:r>
            <a:endParaRPr lang="ko-KR" altLang="en-US" sz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5" name="순서도: 대체 처리 54"/>
          <p:cNvSpPr/>
          <p:nvPr/>
        </p:nvSpPr>
        <p:spPr>
          <a:xfrm>
            <a:off x="6020929" y="2459631"/>
            <a:ext cx="558973" cy="302372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bg1"/>
                </a:solidFill>
              </a:rPr>
              <a:t>전투력 순</a:t>
            </a:r>
            <a:endParaRPr lang="en-US" altLang="ko-KR" sz="700" dirty="0" smtClean="0">
              <a:solidFill>
                <a:schemeClr val="bg1"/>
              </a:solidFill>
            </a:endParaRPr>
          </a:p>
        </p:txBody>
      </p:sp>
      <p:pic>
        <p:nvPicPr>
          <p:cNvPr id="70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232" y="2852936"/>
            <a:ext cx="306059" cy="30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319220"/>
            <a:ext cx="306059" cy="30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937" y="3776323"/>
            <a:ext cx="306059" cy="30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231" y="4246212"/>
            <a:ext cx="306059" cy="30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/>
          <p:cNvSpPr txBox="1"/>
          <p:nvPr/>
        </p:nvSpPr>
        <p:spPr>
          <a:xfrm>
            <a:off x="3836852" y="2492896"/>
            <a:ext cx="2211822" cy="2462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공격을 지휘할 영웅을 선택하세요</a:t>
            </a: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5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825088"/>
            <a:ext cx="306059" cy="30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700" y="2829556"/>
            <a:ext cx="306059" cy="30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328" y="2834909"/>
            <a:ext cx="306059" cy="30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/>
          <p:cNvSpPr txBox="1"/>
          <p:nvPr/>
        </p:nvSpPr>
        <p:spPr>
          <a:xfrm>
            <a:off x="3836852" y="3084930"/>
            <a:ext cx="374854" cy="200055"/>
          </a:xfrm>
          <a:prstGeom prst="rect">
            <a:avLst/>
          </a:prstGeom>
          <a:noFill/>
          <a:effectLst>
            <a:outerShdw sx="1000" sy="1000" algn="t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알파</a:t>
            </a:r>
            <a:endParaRPr lang="en-US" altLang="ko-KR" sz="7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0" name="사각형 설명선 79"/>
          <p:cNvSpPr/>
          <p:nvPr/>
        </p:nvSpPr>
        <p:spPr>
          <a:xfrm>
            <a:off x="222091" y="5213480"/>
            <a:ext cx="1437470" cy="1527888"/>
          </a:xfrm>
          <a:prstGeom prst="wedgeRectCallout">
            <a:avLst>
              <a:gd name="adj1" fmla="val 215280"/>
              <a:gd name="adj2" fmla="val -60145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</a:rPr>
              <a:t>필요한 정보</a:t>
            </a:r>
            <a:endParaRPr lang="en-US" altLang="ko-KR" sz="1000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altLang="ko-KR" sz="10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altLang="ko-KR" sz="1000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altLang="ko-KR" sz="10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altLang="ko-KR" sz="1000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altLang="ko-KR" sz="10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altLang="ko-KR" sz="1000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altLang="ko-KR" sz="10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</a:rPr>
              <a:t>전투력 </a:t>
            </a:r>
            <a:r>
              <a:rPr lang="en-US" altLang="ko-KR" sz="1000" dirty="0" smtClean="0">
                <a:solidFill>
                  <a:schemeClr val="bg1">
                    <a:lumMod val="85000"/>
                  </a:schemeClr>
                </a:solidFill>
              </a:rPr>
              <a:t>9999999</a:t>
            </a:r>
          </a:p>
        </p:txBody>
      </p:sp>
      <p:pic>
        <p:nvPicPr>
          <p:cNvPr id="81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14" y="5589240"/>
            <a:ext cx="964823" cy="96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/>
          <p:cNvSpPr txBox="1"/>
          <p:nvPr/>
        </p:nvSpPr>
        <p:spPr>
          <a:xfrm>
            <a:off x="427640" y="6292453"/>
            <a:ext cx="1003417" cy="261610"/>
          </a:xfrm>
          <a:prstGeom prst="rect">
            <a:avLst/>
          </a:prstGeom>
          <a:noFill/>
          <a:effectLst>
            <a:outerShdw blurRad="63500" dist="12700" dir="5400000" algn="t" rotWithShape="0">
              <a:srgbClr val="FF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rgbClr val="FFFF00"/>
                </a:solidFill>
              </a:rPr>
              <a:t>★★★</a:t>
            </a:r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★★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3" name="십이각형 82"/>
          <p:cNvSpPr/>
          <p:nvPr/>
        </p:nvSpPr>
        <p:spPr>
          <a:xfrm>
            <a:off x="474108" y="5612407"/>
            <a:ext cx="304428" cy="248921"/>
          </a:xfrm>
          <a:prstGeom prst="dodecagon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6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400" dirty="0" smtClean="0"/>
              <a:t>22</a:t>
            </a:r>
            <a:endParaRPr lang="ko-KR" altLang="en-US" sz="1400" dirty="0"/>
          </a:p>
        </p:txBody>
      </p:sp>
      <p:sp>
        <p:nvSpPr>
          <p:cNvPr id="84" name="모서리가 둥근 사각형 설명선 83"/>
          <p:cNvSpPr/>
          <p:nvPr/>
        </p:nvSpPr>
        <p:spPr>
          <a:xfrm>
            <a:off x="4320880" y="3292955"/>
            <a:ext cx="2373326" cy="412920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altLang="ko-KR" sz="6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99          33          44</a:t>
            </a:r>
            <a:endParaRPr lang="ko-KR" altLang="en-US" sz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5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280" y="3303647"/>
            <a:ext cx="306059" cy="30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996" y="3308115"/>
            <a:ext cx="306059" cy="30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624" y="3313468"/>
            <a:ext cx="306059" cy="30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모서리가 둥근 사각형 설명선 87"/>
          <p:cNvSpPr/>
          <p:nvPr/>
        </p:nvSpPr>
        <p:spPr>
          <a:xfrm>
            <a:off x="4320880" y="3776323"/>
            <a:ext cx="2373326" cy="412920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altLang="ko-KR" sz="6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99          33          44</a:t>
            </a:r>
            <a:endParaRPr lang="ko-KR" altLang="en-US" sz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9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280" y="3787015"/>
            <a:ext cx="306059" cy="30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996" y="3791483"/>
            <a:ext cx="306059" cy="30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624" y="3796836"/>
            <a:ext cx="306059" cy="30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모서리가 둥근 사각형 설명선 91"/>
          <p:cNvSpPr/>
          <p:nvPr/>
        </p:nvSpPr>
        <p:spPr>
          <a:xfrm>
            <a:off x="4304047" y="4252495"/>
            <a:ext cx="2373326" cy="412920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altLang="ko-KR" sz="6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99          33          44</a:t>
            </a:r>
            <a:endParaRPr lang="ko-KR" altLang="en-US" sz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3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447" y="4263187"/>
            <a:ext cx="306059" cy="30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163" y="4267655"/>
            <a:ext cx="306059" cy="30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791" y="4273008"/>
            <a:ext cx="306059" cy="30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모서리가 둥근 사각형 설명선 59"/>
          <p:cNvSpPr/>
          <p:nvPr/>
        </p:nvSpPr>
        <p:spPr>
          <a:xfrm>
            <a:off x="3335663" y="4149080"/>
            <a:ext cx="190593" cy="216024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7" name="모서리가 둥근 사각형 설명선 66"/>
          <p:cNvSpPr/>
          <p:nvPr/>
        </p:nvSpPr>
        <p:spPr>
          <a:xfrm>
            <a:off x="3087082" y="4149080"/>
            <a:ext cx="190593" cy="216024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9" name="모서리가 둥근 사각형 설명선 78"/>
          <p:cNvSpPr/>
          <p:nvPr/>
        </p:nvSpPr>
        <p:spPr>
          <a:xfrm>
            <a:off x="2834750" y="4144698"/>
            <a:ext cx="190593" cy="216024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6" name="모서리가 둥근 사각형 설명선 95"/>
          <p:cNvSpPr/>
          <p:nvPr/>
        </p:nvSpPr>
        <p:spPr>
          <a:xfrm>
            <a:off x="2571883" y="4149080"/>
            <a:ext cx="190593" cy="216024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97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499" y="3366406"/>
            <a:ext cx="255502" cy="25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149" y="3367684"/>
            <a:ext cx="255502" cy="25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651" y="3372152"/>
            <a:ext cx="255502" cy="25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205" y="3377505"/>
            <a:ext cx="255502" cy="25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TextBox 100"/>
          <p:cNvSpPr txBox="1"/>
          <p:nvPr/>
        </p:nvSpPr>
        <p:spPr>
          <a:xfrm>
            <a:off x="2242541" y="3592312"/>
            <a:ext cx="1358729" cy="200055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dirty="0" smtClean="0">
                <a:solidFill>
                  <a:schemeClr val="bg1"/>
                </a:solidFill>
              </a:rPr>
              <a:t>알파     </a:t>
            </a:r>
            <a:r>
              <a:rPr lang="en-US" altLang="ko-KR" sz="700" dirty="0" smtClean="0">
                <a:solidFill>
                  <a:schemeClr val="bg1"/>
                </a:solidFill>
              </a:rPr>
              <a:t>99     99     99 </a:t>
            </a:r>
            <a:endParaRPr lang="en-US" altLang="ko-KR" sz="7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86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542" y="2420888"/>
            <a:ext cx="4562041" cy="25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직사각형 194"/>
          <p:cNvSpPr/>
          <p:nvPr/>
        </p:nvSpPr>
        <p:spPr>
          <a:xfrm>
            <a:off x="2627783" y="2420888"/>
            <a:ext cx="4176800" cy="308154"/>
          </a:xfrm>
          <a:prstGeom prst="rect">
            <a:avLst/>
          </a:prstGeom>
          <a:solidFill>
            <a:srgbClr val="9AACB2"/>
          </a:solidFill>
          <a:ln>
            <a:gradFill>
              <a:gsLst>
                <a:gs pos="84159">
                  <a:schemeClr val="accent1">
                    <a:lumMod val="20000"/>
                    <a:lumOff val="80000"/>
                  </a:schemeClr>
                </a:gs>
                <a:gs pos="71250">
                  <a:schemeClr val="bg1">
                    <a:lumMod val="65000"/>
                  </a:schemeClr>
                </a:gs>
                <a:gs pos="24150">
                  <a:schemeClr val="bg1">
                    <a:lumMod val="50000"/>
                  </a:schemeClr>
                </a:gs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63500" dist="38100" dir="5400000" algn="ctr" rotWithShape="0">
              <a:srgbClr val="000000">
                <a:alpha val="5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LV.9 </a:t>
            </a:r>
            <a:r>
              <a:rPr lang="ko-KR" altLang="en-US" sz="800" dirty="0" err="1" smtClean="0"/>
              <a:t>노란곰</a:t>
            </a:r>
            <a:endParaRPr lang="en-US" altLang="ko-KR" sz="800" dirty="0" smtClean="0"/>
          </a:p>
          <a:p>
            <a:r>
              <a:rPr lang="ko-KR" altLang="en-US" sz="800" dirty="0" smtClean="0"/>
              <a:t>길드이</a:t>
            </a:r>
            <a:r>
              <a:rPr lang="ko-KR" altLang="en-US" sz="800" dirty="0"/>
              <a:t>름</a:t>
            </a:r>
          </a:p>
        </p:txBody>
      </p:sp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b="1" dirty="0" smtClean="0"/>
              <a:t>UX – LOBBY(</a:t>
            </a:r>
            <a:r>
              <a:rPr lang="ko-KR" altLang="en-US" sz="1600" b="1" dirty="0" smtClean="0"/>
              <a:t>지도</a:t>
            </a:r>
            <a:r>
              <a:rPr lang="en-US" altLang="ko-KR" sz="1600" b="1" dirty="0" smtClean="0"/>
              <a:t>) &gt;&gt; </a:t>
            </a:r>
            <a:r>
              <a:rPr lang="ko-KR" altLang="en-US" sz="1600" b="1" dirty="0" smtClean="0"/>
              <a:t>요새를 클릭했을 때 </a:t>
            </a:r>
            <a:r>
              <a:rPr lang="en-US" altLang="ko-KR" sz="1600" b="1" dirty="0" smtClean="0"/>
              <a:t>&gt;&gt; </a:t>
            </a:r>
            <a:r>
              <a:rPr lang="ko-KR" altLang="en-US" sz="1600" b="1" dirty="0" smtClean="0"/>
              <a:t>공격하기 </a:t>
            </a:r>
            <a:r>
              <a:rPr lang="en-US" altLang="ko-KR" sz="1600" b="1" dirty="0" smtClean="0"/>
              <a:t>2 (</a:t>
            </a:r>
            <a:r>
              <a:rPr lang="ko-KR" altLang="en-US" sz="1600" b="1" dirty="0" smtClean="0"/>
              <a:t>요새 </a:t>
            </a:r>
            <a:r>
              <a:rPr lang="en-US" altLang="ko-KR" sz="1600" b="1" dirty="0" smtClean="0"/>
              <a:t>1</a:t>
            </a:r>
            <a:r>
              <a:rPr lang="ko-KR" altLang="en-US" sz="1600" b="1" dirty="0" smtClean="0"/>
              <a:t>개인 유저</a:t>
            </a:r>
            <a:r>
              <a:rPr lang="en-US" altLang="ko-KR" sz="1600" b="1" dirty="0" smtClean="0"/>
              <a:t>)</a:t>
            </a:r>
            <a:r>
              <a:rPr lang="ko-KR" altLang="en-US" sz="1600" b="1" dirty="0" smtClean="0"/>
              <a:t> </a:t>
            </a:r>
            <a:endParaRPr lang="en-US" altLang="ko-KR" sz="1600" dirty="0" smtClean="0"/>
          </a:p>
        </p:txBody>
      </p:sp>
      <p:sp>
        <p:nvSpPr>
          <p:cNvPr id="125" name="순서도: 대체 처리 124"/>
          <p:cNvSpPr/>
          <p:nvPr/>
        </p:nvSpPr>
        <p:spPr>
          <a:xfrm>
            <a:off x="2326763" y="3731004"/>
            <a:ext cx="377710" cy="262476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길드</a:t>
            </a:r>
            <a:endParaRPr lang="en-US" altLang="ko-KR" sz="600" dirty="0" smtClean="0">
              <a:solidFill>
                <a:schemeClr val="bg1"/>
              </a:solidFill>
            </a:endParaRPr>
          </a:p>
        </p:txBody>
      </p:sp>
      <p:sp>
        <p:nvSpPr>
          <p:cNvPr id="126" name="순서도: 대체 처리 125"/>
          <p:cNvSpPr/>
          <p:nvPr/>
        </p:nvSpPr>
        <p:spPr>
          <a:xfrm>
            <a:off x="2326763" y="4102127"/>
            <a:ext cx="377710" cy="302372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옵</a:t>
            </a:r>
            <a:r>
              <a:rPr lang="ko-KR" altLang="en-US" sz="600" dirty="0">
                <a:solidFill>
                  <a:schemeClr val="bg1"/>
                </a:solidFill>
              </a:rPr>
              <a:t>션</a:t>
            </a:r>
            <a:endParaRPr lang="en-US" altLang="ko-KR" sz="600" dirty="0" smtClean="0">
              <a:solidFill>
                <a:schemeClr val="bg1"/>
              </a:solidFill>
            </a:endParaRPr>
          </a:p>
        </p:txBody>
      </p:sp>
      <p:sp>
        <p:nvSpPr>
          <p:cNvPr id="131" name="순서도: 대체 처리 130"/>
          <p:cNvSpPr/>
          <p:nvPr/>
        </p:nvSpPr>
        <p:spPr>
          <a:xfrm>
            <a:off x="2334295" y="2924944"/>
            <a:ext cx="377710" cy="302372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왕실관리</a:t>
            </a:r>
            <a:endParaRPr lang="en-US" altLang="ko-KR" sz="600" dirty="0" smtClean="0">
              <a:solidFill>
                <a:schemeClr val="bg1"/>
              </a:solidFill>
            </a:endParaRPr>
          </a:p>
        </p:txBody>
      </p:sp>
      <p:pic>
        <p:nvPicPr>
          <p:cNvPr id="196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349" y="2420888"/>
            <a:ext cx="373435" cy="37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9" name="순서도: 대체 처리 198"/>
          <p:cNvSpPr/>
          <p:nvPr/>
        </p:nvSpPr>
        <p:spPr>
          <a:xfrm>
            <a:off x="2326763" y="3319985"/>
            <a:ext cx="377710" cy="302372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요새관</a:t>
            </a:r>
            <a:r>
              <a:rPr lang="ko-KR" altLang="en-US" sz="600" dirty="0">
                <a:solidFill>
                  <a:schemeClr val="bg1"/>
                </a:solidFill>
              </a:rPr>
              <a:t>리</a:t>
            </a:r>
            <a:endParaRPr lang="en-US" altLang="ko-KR" sz="600" dirty="0" smtClean="0">
              <a:solidFill>
                <a:schemeClr val="bg1"/>
              </a:solidFill>
            </a:endParaRPr>
          </a:p>
        </p:txBody>
      </p:sp>
      <p:sp>
        <p:nvSpPr>
          <p:cNvPr id="200" name="십이각형 199"/>
          <p:cNvSpPr/>
          <p:nvPr/>
        </p:nvSpPr>
        <p:spPr>
          <a:xfrm>
            <a:off x="2987824" y="2814396"/>
            <a:ext cx="3121484" cy="1833215"/>
          </a:xfrm>
          <a:prstGeom prst="dodecagon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  <a:alpha val="0"/>
                </a:schemeClr>
              </a:gs>
              <a:gs pos="50000">
                <a:schemeClr val="accent5">
                  <a:lumMod val="40000"/>
                  <a:lumOff val="60000"/>
                  <a:alpha val="40000"/>
                </a:schemeClr>
              </a:gs>
              <a:gs pos="100000">
                <a:schemeClr val="accent5">
                  <a:lumMod val="40000"/>
                  <a:lumOff val="60000"/>
                  <a:alpha val="3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내 요새가 화면 밖에 있을 때 </a:t>
            </a:r>
            <a:r>
              <a:rPr lang="ko-KR" altLang="en-US" sz="800" dirty="0" err="1" smtClean="0"/>
              <a:t>바로가기</a:t>
            </a:r>
            <a:r>
              <a:rPr lang="ko-KR" altLang="en-US" sz="800" dirty="0" smtClean="0"/>
              <a:t> 아이콘이 나오는 영역입니다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206" name="십이각형 205"/>
          <p:cNvSpPr/>
          <p:nvPr/>
        </p:nvSpPr>
        <p:spPr>
          <a:xfrm>
            <a:off x="2636559" y="3264377"/>
            <a:ext cx="150891" cy="143172"/>
          </a:xfrm>
          <a:prstGeom prst="dodecagon">
            <a:avLst/>
          </a:prstGeom>
          <a:gradFill>
            <a:gsLst>
              <a:gs pos="0">
                <a:srgbClr val="FF0000"/>
              </a:gs>
              <a:gs pos="56000">
                <a:srgbClr val="C00000"/>
              </a:gs>
              <a:gs pos="100000">
                <a:srgbClr val="C0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35" name="직사각형 34"/>
          <p:cNvSpPr/>
          <p:nvPr/>
        </p:nvSpPr>
        <p:spPr>
          <a:xfrm>
            <a:off x="3359362" y="2477824"/>
            <a:ext cx="636574" cy="143568"/>
          </a:xfrm>
          <a:prstGeom prst="rect">
            <a:avLst/>
          </a:prstGeom>
          <a:solidFill>
            <a:srgbClr val="9AACB2"/>
          </a:solidFill>
          <a:ln>
            <a:gradFill>
              <a:gsLst>
                <a:gs pos="84159">
                  <a:schemeClr val="accent1">
                    <a:lumMod val="20000"/>
                    <a:lumOff val="80000"/>
                  </a:schemeClr>
                </a:gs>
                <a:gs pos="71250">
                  <a:schemeClr val="bg1">
                    <a:lumMod val="65000"/>
                  </a:schemeClr>
                </a:gs>
                <a:gs pos="24150">
                  <a:schemeClr val="bg1">
                    <a:lumMod val="50000"/>
                  </a:schemeClr>
                </a:gs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63500" dist="38100" dir="5400000" algn="ctr" rotWithShape="0">
              <a:srgbClr val="000000">
                <a:alpha val="5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9/19</a:t>
            </a:r>
            <a:r>
              <a:rPr lang="en-US" altLang="ko-KR" sz="600" dirty="0" smtClean="0"/>
              <a:t> </a:t>
            </a:r>
            <a:r>
              <a:rPr lang="en-US" altLang="ko-KR" sz="600" dirty="0" smtClean="0">
                <a:solidFill>
                  <a:srgbClr val="C00000"/>
                </a:solidFill>
              </a:rPr>
              <a:t>00:46</a:t>
            </a:r>
            <a:endParaRPr lang="ko-KR" altLang="en-US" sz="600" dirty="0">
              <a:solidFill>
                <a:srgbClr val="C00000"/>
              </a:solidFill>
            </a:endParaRPr>
          </a:p>
        </p:txBody>
      </p:sp>
      <p:sp>
        <p:nvSpPr>
          <p:cNvPr id="4" name="순서도: 처리 3"/>
          <p:cNvSpPr/>
          <p:nvPr/>
        </p:nvSpPr>
        <p:spPr>
          <a:xfrm>
            <a:off x="2242542" y="2420888"/>
            <a:ext cx="4562041" cy="2569975"/>
          </a:xfrm>
          <a:prstGeom prst="flowChartProcess">
            <a:avLst/>
          </a:prstGeom>
          <a:solidFill>
            <a:schemeClr val="tx1">
              <a:alpha val="7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2242542" y="2409897"/>
            <a:ext cx="2149178" cy="253916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</a:rPr>
              <a:t>LV.22 </a:t>
            </a:r>
            <a:r>
              <a:rPr lang="ko-KR" altLang="en-US" sz="1050" b="1" dirty="0">
                <a:solidFill>
                  <a:schemeClr val="bg1"/>
                </a:solidFill>
              </a:rPr>
              <a:t>▣다른 사람의 요새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242542" y="2564904"/>
            <a:ext cx="4562041" cy="307777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700" b="1" dirty="0" smtClean="0">
                <a:solidFill>
                  <a:schemeClr val="bg1"/>
                </a:solidFill>
              </a:rPr>
              <a:t> </a:t>
            </a:r>
            <a:endParaRPr lang="en-US" altLang="ko-KR" sz="700" b="1" dirty="0">
              <a:solidFill>
                <a:schemeClr val="bg1"/>
              </a:solidFill>
            </a:endParaRP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-----------------------------------------------------------------------------------------------------------------------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2734887" y="4509120"/>
            <a:ext cx="648072" cy="312591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취소하기</a:t>
            </a:r>
            <a:endParaRPr lang="en-US" altLang="ko-KR" sz="800" b="1" dirty="0" smtClean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277167" y="2780928"/>
            <a:ext cx="1358729" cy="569387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>
                <a:solidFill>
                  <a:schemeClr val="bg1"/>
                </a:solidFill>
              </a:rPr>
              <a:t>정찰결</a:t>
            </a:r>
            <a:r>
              <a:rPr lang="ko-KR" altLang="en-US" sz="1000" b="1" dirty="0">
                <a:solidFill>
                  <a:schemeClr val="bg1"/>
                </a:solidFill>
              </a:rPr>
              <a:t>과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(30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분 전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)</a:t>
            </a:r>
          </a:p>
          <a:p>
            <a:pPr algn="r"/>
            <a:r>
              <a:rPr lang="ko-KR" altLang="en-US" sz="700" dirty="0" smtClean="0">
                <a:solidFill>
                  <a:schemeClr val="bg1"/>
                </a:solidFill>
              </a:rPr>
              <a:t>전투력 </a:t>
            </a:r>
            <a:r>
              <a:rPr lang="en-US" altLang="ko-KR" sz="700" dirty="0" smtClean="0">
                <a:solidFill>
                  <a:srgbClr val="92D050"/>
                </a:solidFill>
              </a:rPr>
              <a:t>9999</a:t>
            </a:r>
          </a:p>
          <a:p>
            <a:pPr algn="r"/>
            <a:r>
              <a:rPr lang="ko-KR" altLang="en-US" sz="700" dirty="0" smtClean="0">
                <a:solidFill>
                  <a:schemeClr val="bg1"/>
                </a:solidFill>
              </a:rPr>
              <a:t>요새 방어도 </a:t>
            </a:r>
            <a:r>
              <a:rPr lang="en-US" altLang="ko-KR" sz="700" dirty="0" smtClean="0">
                <a:solidFill>
                  <a:srgbClr val="92D050"/>
                </a:solidFill>
              </a:rPr>
              <a:t>100%</a:t>
            </a:r>
          </a:p>
          <a:p>
            <a:pPr algn="r"/>
            <a:r>
              <a:rPr lang="ko-KR" altLang="en-US" sz="700" dirty="0" smtClean="0">
                <a:solidFill>
                  <a:schemeClr val="bg1"/>
                </a:solidFill>
              </a:rPr>
              <a:t>병력 </a:t>
            </a:r>
            <a:r>
              <a:rPr lang="en-US" altLang="ko-KR" sz="700" dirty="0" smtClean="0">
                <a:solidFill>
                  <a:srgbClr val="92D050"/>
                </a:solidFill>
              </a:rPr>
              <a:t>150/480</a:t>
            </a:r>
            <a:r>
              <a:rPr lang="ko-KR" altLang="en-US" sz="700" dirty="0" smtClean="0">
                <a:solidFill>
                  <a:srgbClr val="92D050"/>
                </a:solidFill>
              </a:rPr>
              <a:t> </a:t>
            </a:r>
            <a:endParaRPr lang="en-US" altLang="ko-KR" sz="700" dirty="0" smtClean="0">
              <a:solidFill>
                <a:srgbClr val="92D050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763688" y="3861048"/>
            <a:ext cx="1872208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>
                <a:solidFill>
                  <a:schemeClr val="bg1"/>
                </a:solidFill>
              </a:rPr>
              <a:t>획득 가능한 아이템</a:t>
            </a:r>
            <a:endParaRPr lang="en-US" altLang="ko-KR" sz="1000" b="1" dirty="0" smtClean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563888" y="2763173"/>
            <a:ext cx="216024" cy="2246769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>
                <a:solidFill>
                  <a:schemeClr val="bg1"/>
                </a:solidFill>
              </a:rPr>
              <a:t>|</a:t>
            </a:r>
            <a:endParaRPr lang="en-US" altLang="ko-KR" sz="700" b="1" dirty="0" smtClean="0">
              <a:solidFill>
                <a:schemeClr val="bg1"/>
              </a:solidFill>
            </a:endParaRPr>
          </a:p>
        </p:txBody>
      </p:sp>
      <p:sp>
        <p:nvSpPr>
          <p:cNvPr id="51" name="모서리가 둥근 사각형 설명선 50"/>
          <p:cNvSpPr/>
          <p:nvPr/>
        </p:nvSpPr>
        <p:spPr>
          <a:xfrm>
            <a:off x="3635896" y="2432542"/>
            <a:ext cx="3144448" cy="2558321"/>
          </a:xfrm>
          <a:prstGeom prst="wedgeRoundRectCallout">
            <a:avLst>
              <a:gd name="adj1" fmla="val -50913"/>
              <a:gd name="adj2" fmla="val 3332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9" name="모서리가 둥근 사각형 설명선 78"/>
          <p:cNvSpPr/>
          <p:nvPr/>
        </p:nvSpPr>
        <p:spPr>
          <a:xfrm>
            <a:off x="4932040" y="2432542"/>
            <a:ext cx="1872543" cy="2558321"/>
          </a:xfrm>
          <a:prstGeom prst="wedgeRoundRectCallout">
            <a:avLst>
              <a:gd name="adj1" fmla="val -63834"/>
              <a:gd name="adj2" fmla="val -20018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5176972" y="4296777"/>
            <a:ext cx="1286469" cy="21544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rgbClr val="C00000"/>
                </a:solidFill>
              </a:rPr>
              <a:t>승산이 희박합니다</a:t>
            </a:r>
            <a:r>
              <a:rPr lang="en-US" altLang="ko-KR" sz="800" b="1" dirty="0" smtClean="0">
                <a:solidFill>
                  <a:srgbClr val="C00000"/>
                </a:solidFill>
              </a:rPr>
              <a:t>.</a:t>
            </a:r>
            <a:endParaRPr lang="en-US" altLang="ko-KR" sz="800" b="1" dirty="0">
              <a:solidFill>
                <a:srgbClr val="C00000"/>
              </a:solidFill>
            </a:endParaRPr>
          </a:p>
        </p:txBody>
      </p:sp>
      <p:sp>
        <p:nvSpPr>
          <p:cNvPr id="148" name="순서도: 대체 처리 147"/>
          <p:cNvSpPr/>
          <p:nvPr/>
        </p:nvSpPr>
        <p:spPr>
          <a:xfrm>
            <a:off x="5406745" y="4509120"/>
            <a:ext cx="952447" cy="312591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공격하기</a:t>
            </a:r>
            <a:endParaRPr lang="en-US" altLang="ko-KR" sz="8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600" b="1" dirty="0" err="1" smtClean="0">
                <a:solidFill>
                  <a:srgbClr val="FFFF00"/>
                </a:solidFill>
              </a:rPr>
              <a:t>행동력</a:t>
            </a:r>
            <a:r>
              <a:rPr lang="en-US" altLang="ko-KR" sz="600" b="1" dirty="0" smtClean="0">
                <a:solidFill>
                  <a:srgbClr val="FFFF00"/>
                </a:solidFill>
              </a:rPr>
              <a:t>-1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5099960" y="3954542"/>
            <a:ext cx="1488264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요새가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 이상이면 연합 공격을 할 수 있습니다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</a:p>
        </p:txBody>
      </p:sp>
      <p:pic>
        <p:nvPicPr>
          <p:cNvPr id="156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016" y="2874514"/>
            <a:ext cx="548178" cy="54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7" name="TextBox 156"/>
          <p:cNvSpPr txBox="1"/>
          <p:nvPr/>
        </p:nvSpPr>
        <p:spPr>
          <a:xfrm>
            <a:off x="3817545" y="3364250"/>
            <a:ext cx="826463" cy="200055"/>
          </a:xfrm>
          <a:prstGeom prst="rect">
            <a:avLst/>
          </a:prstGeom>
          <a:noFill/>
          <a:effectLst>
            <a:outerShdw sx="1000" sy="1000" algn="t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알파</a:t>
            </a:r>
            <a:endParaRPr lang="en-US" altLang="ko-KR" sz="7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8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76" y="3552821"/>
            <a:ext cx="306059" cy="30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661" y="3559273"/>
            <a:ext cx="306059" cy="30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194" y="3559272"/>
            <a:ext cx="306059" cy="30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1" name="TextBox 160"/>
          <p:cNvSpPr txBox="1"/>
          <p:nvPr/>
        </p:nvSpPr>
        <p:spPr>
          <a:xfrm>
            <a:off x="3683430" y="3852337"/>
            <a:ext cx="1176602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총 병력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240/240 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명</a:t>
            </a:r>
            <a:endParaRPr lang="en-US" altLang="ko-KR" sz="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/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총 전투력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999999</a:t>
            </a:r>
          </a:p>
          <a:p>
            <a:pPr algn="r"/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적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방어력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9999999</a:t>
            </a:r>
          </a:p>
          <a:p>
            <a:pPr algn="r"/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2" name="순서도: 대체 처리 161"/>
          <p:cNvSpPr/>
          <p:nvPr/>
        </p:nvSpPr>
        <p:spPr>
          <a:xfrm>
            <a:off x="5099960" y="2546546"/>
            <a:ext cx="1488264" cy="1407996"/>
          </a:xfrm>
          <a:prstGeom prst="flowChartAlternateProcess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>
            <a:noFill/>
          </a:ln>
          <a:effectLst>
            <a:outerShdw sx="1000" sy="1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영웅이나 도우미 캐릭터 일러스트</a:t>
            </a:r>
            <a:endParaRPr lang="en-US" altLang="ko-KR" sz="7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700" dirty="0" smtClean="0">
              <a:solidFill>
                <a:schemeClr val="bg1"/>
              </a:solidFill>
            </a:endParaRPr>
          </a:p>
        </p:txBody>
      </p:sp>
      <p:sp>
        <p:nvSpPr>
          <p:cNvPr id="36" name="모서리가 둥근 사각형 설명선 35"/>
          <p:cNvSpPr/>
          <p:nvPr/>
        </p:nvSpPr>
        <p:spPr>
          <a:xfrm>
            <a:off x="3333343" y="4149080"/>
            <a:ext cx="190593" cy="216024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7" name="모서리가 둥근 사각형 설명선 36"/>
          <p:cNvSpPr/>
          <p:nvPr/>
        </p:nvSpPr>
        <p:spPr>
          <a:xfrm>
            <a:off x="3084762" y="4149080"/>
            <a:ext cx="190593" cy="216024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2832430" y="4144698"/>
            <a:ext cx="190593" cy="216024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0" name="모서리가 둥근 사각형 설명선 39"/>
          <p:cNvSpPr/>
          <p:nvPr/>
        </p:nvSpPr>
        <p:spPr>
          <a:xfrm>
            <a:off x="2569563" y="4149080"/>
            <a:ext cx="190593" cy="216024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1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179" y="3366406"/>
            <a:ext cx="255502" cy="25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829" y="3367684"/>
            <a:ext cx="255502" cy="25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331" y="3372152"/>
            <a:ext cx="255502" cy="25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885" y="3377505"/>
            <a:ext cx="255502" cy="25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2240221" y="3592312"/>
            <a:ext cx="1358729" cy="200055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dirty="0" smtClean="0">
                <a:solidFill>
                  <a:schemeClr val="bg1"/>
                </a:solidFill>
              </a:rPr>
              <a:t>알파     </a:t>
            </a:r>
            <a:r>
              <a:rPr lang="en-US" altLang="ko-KR" sz="700" dirty="0" smtClean="0">
                <a:solidFill>
                  <a:schemeClr val="bg1"/>
                </a:solidFill>
              </a:rPr>
              <a:t>99     99     99 </a:t>
            </a:r>
            <a:endParaRPr lang="en-US" altLang="ko-KR" sz="7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44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542" y="2420888"/>
            <a:ext cx="4562041" cy="25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직사각형 194"/>
          <p:cNvSpPr/>
          <p:nvPr/>
        </p:nvSpPr>
        <p:spPr>
          <a:xfrm>
            <a:off x="2627783" y="2420888"/>
            <a:ext cx="4176800" cy="308154"/>
          </a:xfrm>
          <a:prstGeom prst="rect">
            <a:avLst/>
          </a:prstGeom>
          <a:solidFill>
            <a:srgbClr val="9AACB2"/>
          </a:solidFill>
          <a:ln>
            <a:gradFill>
              <a:gsLst>
                <a:gs pos="84159">
                  <a:schemeClr val="accent1">
                    <a:lumMod val="20000"/>
                    <a:lumOff val="80000"/>
                  </a:schemeClr>
                </a:gs>
                <a:gs pos="71250">
                  <a:schemeClr val="bg1">
                    <a:lumMod val="65000"/>
                  </a:schemeClr>
                </a:gs>
                <a:gs pos="24150">
                  <a:schemeClr val="bg1">
                    <a:lumMod val="50000"/>
                  </a:schemeClr>
                </a:gs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63500" dist="38100" dir="5400000" algn="ctr" rotWithShape="0">
              <a:srgbClr val="000000">
                <a:alpha val="5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LV.9 </a:t>
            </a:r>
            <a:r>
              <a:rPr lang="ko-KR" altLang="en-US" sz="800" dirty="0" err="1" smtClean="0"/>
              <a:t>노란곰</a:t>
            </a:r>
            <a:endParaRPr lang="en-US" altLang="ko-KR" sz="800" dirty="0" smtClean="0"/>
          </a:p>
          <a:p>
            <a:r>
              <a:rPr lang="ko-KR" altLang="en-US" sz="800" dirty="0" smtClean="0"/>
              <a:t>길드이</a:t>
            </a:r>
            <a:r>
              <a:rPr lang="ko-KR" altLang="en-US" sz="800" dirty="0"/>
              <a:t>름</a:t>
            </a:r>
          </a:p>
        </p:txBody>
      </p:sp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b="1" dirty="0" smtClean="0"/>
              <a:t>UX – LOBBY(</a:t>
            </a:r>
            <a:r>
              <a:rPr lang="ko-KR" altLang="en-US" sz="1600" b="1" dirty="0" smtClean="0"/>
              <a:t>지도</a:t>
            </a:r>
            <a:r>
              <a:rPr lang="en-US" altLang="ko-KR" sz="1600" b="1" dirty="0" smtClean="0"/>
              <a:t>) &gt;&gt; </a:t>
            </a:r>
            <a:r>
              <a:rPr lang="ko-KR" altLang="en-US" sz="1600" b="1" dirty="0" smtClean="0"/>
              <a:t>요새를 클릭했을 때 </a:t>
            </a:r>
            <a:r>
              <a:rPr lang="en-US" altLang="ko-KR" sz="1600" b="1" dirty="0" smtClean="0"/>
              <a:t>&gt;&gt; </a:t>
            </a:r>
            <a:r>
              <a:rPr lang="ko-KR" altLang="en-US" sz="1600" b="1" dirty="0" smtClean="0"/>
              <a:t>공격하기 </a:t>
            </a:r>
            <a:r>
              <a:rPr lang="en-US" altLang="ko-KR" sz="1600" b="1" dirty="0" smtClean="0"/>
              <a:t>2 (</a:t>
            </a:r>
            <a:r>
              <a:rPr lang="ko-KR" altLang="en-US" sz="1600" b="1" dirty="0" smtClean="0"/>
              <a:t>요새</a:t>
            </a:r>
            <a:r>
              <a:rPr lang="en-US" altLang="ko-KR" sz="1600" b="1" dirty="0" smtClean="0"/>
              <a:t>2</a:t>
            </a:r>
            <a:r>
              <a:rPr lang="ko-KR" altLang="en-US" sz="1600" b="1" dirty="0" smtClean="0"/>
              <a:t>개 이상인 유저</a:t>
            </a:r>
            <a:r>
              <a:rPr lang="en-US" altLang="ko-KR" sz="1600" b="1" dirty="0" smtClean="0"/>
              <a:t>)</a:t>
            </a:r>
            <a:r>
              <a:rPr lang="ko-KR" altLang="en-US" sz="1600" b="1" dirty="0" smtClean="0"/>
              <a:t> </a:t>
            </a:r>
            <a:endParaRPr lang="en-US" altLang="ko-KR" sz="1600" dirty="0" smtClean="0"/>
          </a:p>
        </p:txBody>
      </p:sp>
      <p:sp>
        <p:nvSpPr>
          <p:cNvPr id="125" name="순서도: 대체 처리 124"/>
          <p:cNvSpPr/>
          <p:nvPr/>
        </p:nvSpPr>
        <p:spPr>
          <a:xfrm>
            <a:off x="2326763" y="3731004"/>
            <a:ext cx="377710" cy="262476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길드</a:t>
            </a:r>
            <a:endParaRPr lang="en-US" altLang="ko-KR" sz="600" dirty="0" smtClean="0">
              <a:solidFill>
                <a:schemeClr val="bg1"/>
              </a:solidFill>
            </a:endParaRPr>
          </a:p>
        </p:txBody>
      </p:sp>
      <p:sp>
        <p:nvSpPr>
          <p:cNvPr id="126" name="순서도: 대체 처리 125"/>
          <p:cNvSpPr/>
          <p:nvPr/>
        </p:nvSpPr>
        <p:spPr>
          <a:xfrm>
            <a:off x="2326763" y="4102127"/>
            <a:ext cx="377710" cy="302372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옵</a:t>
            </a:r>
            <a:r>
              <a:rPr lang="ko-KR" altLang="en-US" sz="600" dirty="0">
                <a:solidFill>
                  <a:schemeClr val="bg1"/>
                </a:solidFill>
              </a:rPr>
              <a:t>션</a:t>
            </a:r>
            <a:endParaRPr lang="en-US" altLang="ko-KR" sz="600" dirty="0" smtClean="0">
              <a:solidFill>
                <a:schemeClr val="bg1"/>
              </a:solidFill>
            </a:endParaRPr>
          </a:p>
        </p:txBody>
      </p:sp>
      <p:sp>
        <p:nvSpPr>
          <p:cNvPr id="131" name="순서도: 대체 처리 130"/>
          <p:cNvSpPr/>
          <p:nvPr/>
        </p:nvSpPr>
        <p:spPr>
          <a:xfrm>
            <a:off x="2334295" y="2924944"/>
            <a:ext cx="377710" cy="302372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왕실관리</a:t>
            </a:r>
            <a:endParaRPr lang="en-US" altLang="ko-KR" sz="600" dirty="0" smtClean="0">
              <a:solidFill>
                <a:schemeClr val="bg1"/>
              </a:solidFill>
            </a:endParaRPr>
          </a:p>
        </p:txBody>
      </p:sp>
      <p:pic>
        <p:nvPicPr>
          <p:cNvPr id="196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349" y="2420888"/>
            <a:ext cx="373435" cy="37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9" name="순서도: 대체 처리 198"/>
          <p:cNvSpPr/>
          <p:nvPr/>
        </p:nvSpPr>
        <p:spPr>
          <a:xfrm>
            <a:off x="2326763" y="3319985"/>
            <a:ext cx="377710" cy="302372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요새관</a:t>
            </a:r>
            <a:r>
              <a:rPr lang="ko-KR" altLang="en-US" sz="600" dirty="0">
                <a:solidFill>
                  <a:schemeClr val="bg1"/>
                </a:solidFill>
              </a:rPr>
              <a:t>리</a:t>
            </a:r>
            <a:endParaRPr lang="en-US" altLang="ko-KR" sz="600" dirty="0" smtClean="0">
              <a:solidFill>
                <a:schemeClr val="bg1"/>
              </a:solidFill>
            </a:endParaRPr>
          </a:p>
        </p:txBody>
      </p:sp>
      <p:sp>
        <p:nvSpPr>
          <p:cNvPr id="200" name="십이각형 199"/>
          <p:cNvSpPr/>
          <p:nvPr/>
        </p:nvSpPr>
        <p:spPr>
          <a:xfrm>
            <a:off x="2987824" y="2814396"/>
            <a:ext cx="3121484" cy="1833215"/>
          </a:xfrm>
          <a:prstGeom prst="dodecagon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  <a:alpha val="0"/>
                </a:schemeClr>
              </a:gs>
              <a:gs pos="50000">
                <a:schemeClr val="accent5">
                  <a:lumMod val="40000"/>
                  <a:lumOff val="60000"/>
                  <a:alpha val="40000"/>
                </a:schemeClr>
              </a:gs>
              <a:gs pos="100000">
                <a:schemeClr val="accent5">
                  <a:lumMod val="40000"/>
                  <a:lumOff val="60000"/>
                  <a:alpha val="3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내 요새가 화면 밖에 있을 때 </a:t>
            </a:r>
            <a:r>
              <a:rPr lang="ko-KR" altLang="en-US" sz="800" dirty="0" err="1" smtClean="0"/>
              <a:t>바로가기</a:t>
            </a:r>
            <a:r>
              <a:rPr lang="ko-KR" altLang="en-US" sz="800" dirty="0" smtClean="0"/>
              <a:t> 아이콘이 나오는 영역입니다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206" name="십이각형 205"/>
          <p:cNvSpPr/>
          <p:nvPr/>
        </p:nvSpPr>
        <p:spPr>
          <a:xfrm>
            <a:off x="2636559" y="3264377"/>
            <a:ext cx="150891" cy="143172"/>
          </a:xfrm>
          <a:prstGeom prst="dodecagon">
            <a:avLst/>
          </a:prstGeom>
          <a:gradFill>
            <a:gsLst>
              <a:gs pos="0">
                <a:srgbClr val="FF0000"/>
              </a:gs>
              <a:gs pos="56000">
                <a:srgbClr val="C00000"/>
              </a:gs>
              <a:gs pos="100000">
                <a:srgbClr val="C0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35" name="직사각형 34"/>
          <p:cNvSpPr/>
          <p:nvPr/>
        </p:nvSpPr>
        <p:spPr>
          <a:xfrm>
            <a:off x="3359362" y="2477824"/>
            <a:ext cx="636574" cy="143568"/>
          </a:xfrm>
          <a:prstGeom prst="rect">
            <a:avLst/>
          </a:prstGeom>
          <a:solidFill>
            <a:srgbClr val="9AACB2"/>
          </a:solidFill>
          <a:ln>
            <a:gradFill>
              <a:gsLst>
                <a:gs pos="84159">
                  <a:schemeClr val="accent1">
                    <a:lumMod val="20000"/>
                    <a:lumOff val="80000"/>
                  </a:schemeClr>
                </a:gs>
                <a:gs pos="71250">
                  <a:schemeClr val="bg1">
                    <a:lumMod val="65000"/>
                  </a:schemeClr>
                </a:gs>
                <a:gs pos="24150">
                  <a:schemeClr val="bg1">
                    <a:lumMod val="50000"/>
                  </a:schemeClr>
                </a:gs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63500" dist="38100" dir="5400000" algn="ctr" rotWithShape="0">
              <a:srgbClr val="000000">
                <a:alpha val="5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9/19</a:t>
            </a:r>
            <a:r>
              <a:rPr lang="en-US" altLang="ko-KR" sz="600" dirty="0" smtClean="0"/>
              <a:t> </a:t>
            </a:r>
            <a:r>
              <a:rPr lang="en-US" altLang="ko-KR" sz="600" dirty="0" smtClean="0">
                <a:solidFill>
                  <a:srgbClr val="C00000"/>
                </a:solidFill>
              </a:rPr>
              <a:t>00:46</a:t>
            </a:r>
            <a:endParaRPr lang="ko-KR" altLang="en-US" sz="600" dirty="0">
              <a:solidFill>
                <a:srgbClr val="C00000"/>
              </a:solidFill>
            </a:endParaRPr>
          </a:p>
        </p:txBody>
      </p:sp>
      <p:sp>
        <p:nvSpPr>
          <p:cNvPr id="4" name="순서도: 처리 3"/>
          <p:cNvSpPr/>
          <p:nvPr/>
        </p:nvSpPr>
        <p:spPr>
          <a:xfrm>
            <a:off x="2242542" y="2420888"/>
            <a:ext cx="4562041" cy="2569975"/>
          </a:xfrm>
          <a:prstGeom prst="flowChartProcess">
            <a:avLst/>
          </a:prstGeom>
          <a:solidFill>
            <a:schemeClr val="tx1">
              <a:alpha val="7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2242542" y="2409897"/>
            <a:ext cx="2761506" cy="261610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</a:rPr>
              <a:t>LV.22 </a:t>
            </a:r>
            <a:r>
              <a:rPr lang="ko-KR" altLang="en-US" sz="1050" b="1" dirty="0">
                <a:solidFill>
                  <a:schemeClr val="bg1"/>
                </a:solidFill>
              </a:rPr>
              <a:t>▣다른 사람의 요새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242542" y="2564904"/>
            <a:ext cx="4562041" cy="307777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700" b="1" dirty="0" smtClean="0">
                <a:solidFill>
                  <a:schemeClr val="bg1"/>
                </a:solidFill>
              </a:rPr>
              <a:t> </a:t>
            </a:r>
            <a:endParaRPr lang="en-US" altLang="ko-KR" sz="700" b="1" dirty="0">
              <a:solidFill>
                <a:schemeClr val="bg1"/>
              </a:solidFill>
            </a:endParaRP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-----------------------------------------------------------------------------------------------------------------------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2734887" y="4509120"/>
            <a:ext cx="648072" cy="312591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취소하기</a:t>
            </a:r>
            <a:endParaRPr lang="en-US" altLang="ko-KR" sz="800" b="1" dirty="0" smtClean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277167" y="2780928"/>
            <a:ext cx="1358729" cy="569387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>
                <a:solidFill>
                  <a:schemeClr val="bg1"/>
                </a:solidFill>
              </a:rPr>
              <a:t>정찰결</a:t>
            </a:r>
            <a:r>
              <a:rPr lang="ko-KR" altLang="en-US" sz="1000" b="1" dirty="0">
                <a:solidFill>
                  <a:schemeClr val="bg1"/>
                </a:solidFill>
              </a:rPr>
              <a:t>과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(30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분 전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)</a:t>
            </a:r>
          </a:p>
          <a:p>
            <a:pPr algn="r"/>
            <a:r>
              <a:rPr lang="ko-KR" altLang="en-US" sz="700" dirty="0" smtClean="0">
                <a:solidFill>
                  <a:schemeClr val="bg1"/>
                </a:solidFill>
              </a:rPr>
              <a:t>전투력 </a:t>
            </a:r>
            <a:r>
              <a:rPr lang="en-US" altLang="ko-KR" sz="700" dirty="0">
                <a:solidFill>
                  <a:srgbClr val="92D050"/>
                </a:solidFill>
              </a:rPr>
              <a:t>9999</a:t>
            </a:r>
          </a:p>
          <a:p>
            <a:pPr algn="r"/>
            <a:r>
              <a:rPr lang="ko-KR" altLang="en-US" sz="700" dirty="0">
                <a:solidFill>
                  <a:schemeClr val="bg1"/>
                </a:solidFill>
              </a:rPr>
              <a:t>요새 방어도 </a:t>
            </a:r>
            <a:r>
              <a:rPr lang="en-US" altLang="ko-KR" sz="700" dirty="0">
                <a:solidFill>
                  <a:srgbClr val="92D050"/>
                </a:solidFill>
              </a:rPr>
              <a:t>100%</a:t>
            </a:r>
          </a:p>
          <a:p>
            <a:pPr algn="r"/>
            <a:r>
              <a:rPr lang="ko-KR" altLang="en-US" sz="700" dirty="0" smtClean="0">
                <a:solidFill>
                  <a:schemeClr val="bg1"/>
                </a:solidFill>
              </a:rPr>
              <a:t>병력 </a:t>
            </a:r>
            <a:r>
              <a:rPr lang="en-US" altLang="ko-KR" sz="700" dirty="0" smtClean="0">
                <a:solidFill>
                  <a:srgbClr val="92D050"/>
                </a:solidFill>
              </a:rPr>
              <a:t>150/480</a:t>
            </a:r>
            <a:r>
              <a:rPr lang="ko-KR" altLang="en-US" sz="700" dirty="0" smtClean="0">
                <a:solidFill>
                  <a:srgbClr val="92D050"/>
                </a:solidFill>
              </a:rPr>
              <a:t> </a:t>
            </a:r>
            <a:endParaRPr lang="en-US" altLang="ko-KR" sz="700" dirty="0" smtClean="0">
              <a:solidFill>
                <a:srgbClr val="92D050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763688" y="3861048"/>
            <a:ext cx="1872208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>
                <a:solidFill>
                  <a:schemeClr val="bg1"/>
                </a:solidFill>
              </a:rPr>
              <a:t>획득 가능한 아이템</a:t>
            </a:r>
            <a:endParaRPr lang="en-US" altLang="ko-KR" sz="1000" b="1" dirty="0" smtClean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563888" y="2763173"/>
            <a:ext cx="216024" cy="2246769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>
                <a:solidFill>
                  <a:schemeClr val="bg1"/>
                </a:solidFill>
              </a:rPr>
              <a:t>|</a:t>
            </a:r>
            <a:endParaRPr lang="en-US" altLang="ko-KR" sz="700" b="1" dirty="0" smtClean="0">
              <a:solidFill>
                <a:schemeClr val="bg1"/>
              </a:solidFill>
            </a:endParaRPr>
          </a:p>
        </p:txBody>
      </p:sp>
      <p:sp>
        <p:nvSpPr>
          <p:cNvPr id="51" name="모서리가 둥근 사각형 설명선 50"/>
          <p:cNvSpPr/>
          <p:nvPr/>
        </p:nvSpPr>
        <p:spPr>
          <a:xfrm>
            <a:off x="3635896" y="2432542"/>
            <a:ext cx="3144448" cy="2558321"/>
          </a:xfrm>
          <a:prstGeom prst="wedgeRoundRectCallout">
            <a:avLst>
              <a:gd name="adj1" fmla="val -50913"/>
              <a:gd name="adj2" fmla="val 3332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9" name="모서리가 둥근 사각형 설명선 78"/>
          <p:cNvSpPr/>
          <p:nvPr/>
        </p:nvSpPr>
        <p:spPr>
          <a:xfrm>
            <a:off x="4932040" y="2432542"/>
            <a:ext cx="1872543" cy="2558321"/>
          </a:xfrm>
          <a:prstGeom prst="wedgeRoundRectCallout">
            <a:avLst>
              <a:gd name="adj1" fmla="val -63834"/>
              <a:gd name="adj2" fmla="val -20018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5176972" y="4296777"/>
            <a:ext cx="1286469" cy="21544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rgbClr val="C00000"/>
                </a:solidFill>
              </a:rPr>
              <a:t>해볼만합니다</a:t>
            </a:r>
            <a:r>
              <a:rPr lang="en-US" altLang="ko-KR" sz="800" b="1" dirty="0" smtClean="0">
                <a:solidFill>
                  <a:srgbClr val="C00000"/>
                </a:solidFill>
              </a:rPr>
              <a:t>.</a:t>
            </a:r>
            <a:endParaRPr lang="en-US" altLang="ko-KR" sz="800" b="1" dirty="0">
              <a:solidFill>
                <a:srgbClr val="C00000"/>
              </a:solidFill>
            </a:endParaRPr>
          </a:p>
        </p:txBody>
      </p:sp>
      <p:sp>
        <p:nvSpPr>
          <p:cNvPr id="148" name="순서도: 대체 처리 147"/>
          <p:cNvSpPr/>
          <p:nvPr/>
        </p:nvSpPr>
        <p:spPr>
          <a:xfrm>
            <a:off x="5406745" y="4509120"/>
            <a:ext cx="952447" cy="312591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소</a:t>
            </a:r>
            <a:r>
              <a:rPr lang="ko-KR" altLang="en-US" sz="800" b="1" dirty="0">
                <a:solidFill>
                  <a:schemeClr val="bg1"/>
                </a:solidFill>
              </a:rPr>
              <a:t>집</a:t>
            </a:r>
            <a:r>
              <a:rPr lang="ko-KR" altLang="en-US" sz="800" b="1" dirty="0" smtClean="0">
                <a:solidFill>
                  <a:schemeClr val="bg1"/>
                </a:solidFill>
              </a:rPr>
              <a:t>하기</a:t>
            </a:r>
            <a:endParaRPr lang="en-US" altLang="ko-KR" sz="8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600" b="1" dirty="0" err="1" smtClean="0">
                <a:solidFill>
                  <a:srgbClr val="FFFF00"/>
                </a:solidFill>
              </a:rPr>
              <a:t>행동력</a:t>
            </a:r>
            <a:r>
              <a:rPr lang="en-US" altLang="ko-KR" sz="600" b="1" dirty="0" smtClean="0">
                <a:solidFill>
                  <a:srgbClr val="FFFF00"/>
                </a:solidFill>
              </a:rPr>
              <a:t>-3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5148064" y="2463279"/>
            <a:ext cx="1488264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연합 할 요새를 선택하세요</a:t>
            </a:r>
            <a:endParaRPr lang="en-US" altLang="ko-KR" sz="8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지원군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2/5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요새 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211/480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명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56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016" y="2874514"/>
            <a:ext cx="548178" cy="54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7" name="TextBox 156"/>
          <p:cNvSpPr txBox="1"/>
          <p:nvPr/>
        </p:nvSpPr>
        <p:spPr>
          <a:xfrm>
            <a:off x="3817545" y="3364250"/>
            <a:ext cx="826463" cy="200055"/>
          </a:xfrm>
          <a:prstGeom prst="rect">
            <a:avLst/>
          </a:prstGeom>
          <a:noFill/>
          <a:effectLst>
            <a:outerShdw sx="1000" sy="1000" algn="t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알파</a:t>
            </a:r>
            <a:endParaRPr lang="en-US" altLang="ko-KR" sz="7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8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76" y="3552821"/>
            <a:ext cx="306059" cy="30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661" y="3559273"/>
            <a:ext cx="306059" cy="30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194" y="3559272"/>
            <a:ext cx="306059" cy="30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1" name="TextBox 160"/>
          <p:cNvSpPr txBox="1"/>
          <p:nvPr/>
        </p:nvSpPr>
        <p:spPr>
          <a:xfrm>
            <a:off x="3683430" y="3852337"/>
            <a:ext cx="1176602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총 병력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480/560 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명</a:t>
            </a:r>
            <a:endParaRPr lang="en-US" altLang="ko-KR" sz="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/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총 전투력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9999999</a:t>
            </a:r>
          </a:p>
          <a:p>
            <a:pPr algn="r"/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적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방어력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9999999</a:t>
            </a:r>
          </a:p>
          <a:p>
            <a:pPr algn="r"/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모서리가 둥근 사각형 설명선 41"/>
          <p:cNvSpPr/>
          <p:nvPr/>
        </p:nvSpPr>
        <p:spPr>
          <a:xfrm>
            <a:off x="5592158" y="2924944"/>
            <a:ext cx="1140083" cy="412920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altLang="ko-KR" sz="6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99          33          44</a:t>
            </a:r>
            <a:endParaRPr lang="ko-KR" altLang="en-US" sz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3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963484"/>
            <a:ext cx="306059" cy="30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776" y="3429768"/>
            <a:ext cx="306059" cy="30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785" y="3886871"/>
            <a:ext cx="306059" cy="30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053" y="2940104"/>
            <a:ext cx="306059" cy="30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770" y="2945457"/>
            <a:ext cx="306059" cy="30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모서리가 둥근 사각형 설명선 47"/>
          <p:cNvSpPr/>
          <p:nvPr/>
        </p:nvSpPr>
        <p:spPr>
          <a:xfrm>
            <a:off x="5601454" y="3403503"/>
            <a:ext cx="1130787" cy="412920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altLang="ko-KR" sz="6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99          33          44</a:t>
            </a:r>
            <a:endParaRPr lang="ko-KR" altLang="en-US" sz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9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349" y="3418663"/>
            <a:ext cx="306059" cy="30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066" y="3424016"/>
            <a:ext cx="306059" cy="30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모서리가 둥근 사각형 설명선 53"/>
          <p:cNvSpPr/>
          <p:nvPr/>
        </p:nvSpPr>
        <p:spPr>
          <a:xfrm>
            <a:off x="5601455" y="3886871"/>
            <a:ext cx="1130786" cy="412920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altLang="ko-KR" sz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altLang="ko-KR" sz="6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99          33          44</a:t>
            </a:r>
            <a:endParaRPr lang="ko-KR" altLang="en-US" sz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5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853" y="3897563"/>
            <a:ext cx="306059" cy="30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349" y="3902031"/>
            <a:ext cx="306059" cy="30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066" y="3907384"/>
            <a:ext cx="306059" cy="30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순서도: 대체 처리 58"/>
          <p:cNvSpPr/>
          <p:nvPr/>
        </p:nvSpPr>
        <p:spPr>
          <a:xfrm>
            <a:off x="5076057" y="3036615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C000"/>
                </a:solidFill>
              </a:rPr>
              <a:t>V</a:t>
            </a:r>
            <a:endParaRPr lang="ko-KR" altLang="en-US" sz="1000" b="1" dirty="0">
              <a:solidFill>
                <a:srgbClr val="FFC000"/>
              </a:solidFill>
            </a:endParaRPr>
          </a:p>
        </p:txBody>
      </p:sp>
      <p:sp>
        <p:nvSpPr>
          <p:cNvPr id="60" name="순서도: 대체 처리 59"/>
          <p:cNvSpPr/>
          <p:nvPr/>
        </p:nvSpPr>
        <p:spPr>
          <a:xfrm>
            <a:off x="5076056" y="3483511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C000"/>
                </a:solidFill>
              </a:rPr>
              <a:t>V</a:t>
            </a:r>
            <a:endParaRPr lang="ko-KR" altLang="en-US" sz="1000" b="1" dirty="0">
              <a:solidFill>
                <a:srgbClr val="FFC000"/>
              </a:solidFill>
            </a:endParaRPr>
          </a:p>
        </p:txBody>
      </p:sp>
      <p:sp>
        <p:nvSpPr>
          <p:cNvPr id="61" name="순서도: 대체 처리 60"/>
          <p:cNvSpPr/>
          <p:nvPr/>
        </p:nvSpPr>
        <p:spPr>
          <a:xfrm>
            <a:off x="5076863" y="3951719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rgbClr val="FFC000"/>
              </a:solidFill>
            </a:endParaRPr>
          </a:p>
        </p:txBody>
      </p:sp>
      <p:pic>
        <p:nvPicPr>
          <p:cNvPr id="62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911" y="2936394"/>
            <a:ext cx="306059" cy="30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207" y="3414953"/>
            <a:ext cx="306059" cy="30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사각형 설명선 71"/>
          <p:cNvSpPr/>
          <p:nvPr/>
        </p:nvSpPr>
        <p:spPr>
          <a:xfrm>
            <a:off x="5580112" y="5213480"/>
            <a:ext cx="1437470" cy="1527888"/>
          </a:xfrm>
          <a:prstGeom prst="wedgeRectCallout">
            <a:avLst>
              <a:gd name="adj1" fmla="val -20838"/>
              <a:gd name="adj2" fmla="val -63695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3" name="순서도: 대체 처리 72"/>
          <p:cNvSpPr/>
          <p:nvPr/>
        </p:nvSpPr>
        <p:spPr>
          <a:xfrm>
            <a:off x="5950140" y="5625849"/>
            <a:ext cx="648072" cy="312591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즉시소집</a:t>
            </a:r>
            <a:endParaRPr lang="en-US" altLang="ko-KR" sz="8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600" b="1" dirty="0" smtClean="0">
                <a:solidFill>
                  <a:srgbClr val="FFFF00"/>
                </a:solidFill>
              </a:rPr>
              <a:t>50A</a:t>
            </a:r>
          </a:p>
        </p:txBody>
      </p:sp>
      <p:pic>
        <p:nvPicPr>
          <p:cNvPr id="74" name="Picture 2" descr="C:\work_2012\smart\project_LOK\ui\icon\item\item_0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418" y="5441394"/>
            <a:ext cx="250825" cy="25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/>
          <p:cNvSpPr txBox="1"/>
          <p:nvPr/>
        </p:nvSpPr>
        <p:spPr>
          <a:xfrm>
            <a:off x="6148236" y="5422089"/>
            <a:ext cx="398158" cy="246221"/>
          </a:xfrm>
          <a:prstGeom prst="rect">
            <a:avLst/>
          </a:prstGeom>
          <a:noFill/>
          <a:ln>
            <a:noFill/>
          </a:ln>
          <a:effectLst>
            <a:glow rad="292100">
              <a:schemeClr val="accent4">
                <a:satMod val="175000"/>
                <a:alpha val="40000"/>
              </a:schemeClr>
            </a:glow>
            <a:outerShdw blurRad="38100" dist="50800" dir="4920000" sx="97000" sy="97000" algn="ctr" rotWithShape="0">
              <a:schemeClr val="tx2">
                <a:lumMod val="75000"/>
                <a:alpha val="94000"/>
              </a:schemeClr>
            </a:outerShdw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5</a:t>
            </a:r>
            <a:r>
              <a:rPr lang="ko-KR" altLang="en-US" sz="1000" b="1" dirty="0" smtClean="0"/>
              <a:t>분</a:t>
            </a:r>
            <a:endParaRPr lang="en-US" altLang="ko-KR" sz="1000" b="1" dirty="0"/>
          </a:p>
        </p:txBody>
      </p:sp>
      <p:sp>
        <p:nvSpPr>
          <p:cNvPr id="76" name="순서도: 대체 처리 75"/>
          <p:cNvSpPr/>
          <p:nvPr/>
        </p:nvSpPr>
        <p:spPr>
          <a:xfrm>
            <a:off x="5950140" y="6165304"/>
            <a:ext cx="648072" cy="312591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공격하기</a:t>
            </a:r>
            <a:endParaRPr lang="en-US" altLang="ko-KR" sz="800" b="1" dirty="0" smtClean="0">
              <a:solidFill>
                <a:schemeClr val="bg1"/>
              </a:solidFill>
            </a:endParaRPr>
          </a:p>
        </p:txBody>
      </p:sp>
      <p:sp>
        <p:nvSpPr>
          <p:cNvPr id="70" name="모서리가 둥근 사각형 설명선 69"/>
          <p:cNvSpPr/>
          <p:nvPr/>
        </p:nvSpPr>
        <p:spPr>
          <a:xfrm>
            <a:off x="3336245" y="4149080"/>
            <a:ext cx="190593" cy="216024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1" name="모서리가 둥근 사각형 설명선 70"/>
          <p:cNvSpPr/>
          <p:nvPr/>
        </p:nvSpPr>
        <p:spPr>
          <a:xfrm>
            <a:off x="3087664" y="4149080"/>
            <a:ext cx="190593" cy="216024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7" name="모서리가 둥근 사각형 설명선 76"/>
          <p:cNvSpPr/>
          <p:nvPr/>
        </p:nvSpPr>
        <p:spPr>
          <a:xfrm>
            <a:off x="2835332" y="4144698"/>
            <a:ext cx="190593" cy="216024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8" name="모서리가 둥근 사각형 설명선 77"/>
          <p:cNvSpPr/>
          <p:nvPr/>
        </p:nvSpPr>
        <p:spPr>
          <a:xfrm>
            <a:off x="2572465" y="4149080"/>
            <a:ext cx="190593" cy="216024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80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081" y="3366406"/>
            <a:ext cx="255502" cy="25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731" y="3367684"/>
            <a:ext cx="255502" cy="25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233" y="3372152"/>
            <a:ext cx="255502" cy="25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787" y="3377505"/>
            <a:ext cx="255502" cy="25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/>
          <p:cNvSpPr txBox="1"/>
          <p:nvPr/>
        </p:nvSpPr>
        <p:spPr>
          <a:xfrm>
            <a:off x="2243123" y="3592312"/>
            <a:ext cx="1358729" cy="200055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dirty="0" smtClean="0">
                <a:solidFill>
                  <a:schemeClr val="bg1"/>
                </a:solidFill>
              </a:rPr>
              <a:t>알파     </a:t>
            </a:r>
            <a:r>
              <a:rPr lang="en-US" altLang="ko-KR" sz="700" dirty="0" smtClean="0">
                <a:solidFill>
                  <a:schemeClr val="bg1"/>
                </a:solidFill>
              </a:rPr>
              <a:t>99     99     99 </a:t>
            </a:r>
            <a:endParaRPr lang="en-US" altLang="ko-KR" sz="7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78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542" y="2420888"/>
            <a:ext cx="4562041" cy="25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직사각형 194"/>
          <p:cNvSpPr/>
          <p:nvPr/>
        </p:nvSpPr>
        <p:spPr>
          <a:xfrm>
            <a:off x="2627783" y="2420888"/>
            <a:ext cx="4176800" cy="308154"/>
          </a:xfrm>
          <a:prstGeom prst="rect">
            <a:avLst/>
          </a:prstGeom>
          <a:solidFill>
            <a:srgbClr val="9AACB2"/>
          </a:solidFill>
          <a:ln>
            <a:gradFill>
              <a:gsLst>
                <a:gs pos="84159">
                  <a:schemeClr val="accent1">
                    <a:lumMod val="20000"/>
                    <a:lumOff val="80000"/>
                  </a:schemeClr>
                </a:gs>
                <a:gs pos="71250">
                  <a:schemeClr val="bg1">
                    <a:lumMod val="65000"/>
                  </a:schemeClr>
                </a:gs>
                <a:gs pos="24150">
                  <a:schemeClr val="bg1">
                    <a:lumMod val="50000"/>
                  </a:schemeClr>
                </a:gs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63500" dist="38100" dir="5400000" algn="ctr" rotWithShape="0">
              <a:srgbClr val="000000">
                <a:alpha val="5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LV.9 </a:t>
            </a:r>
            <a:r>
              <a:rPr lang="ko-KR" altLang="en-US" sz="800" dirty="0" err="1" smtClean="0"/>
              <a:t>노란곰</a:t>
            </a:r>
            <a:endParaRPr lang="en-US" altLang="ko-KR" sz="800" dirty="0" smtClean="0"/>
          </a:p>
          <a:p>
            <a:r>
              <a:rPr lang="ko-KR" altLang="en-US" sz="800" dirty="0" smtClean="0"/>
              <a:t>길드이</a:t>
            </a:r>
            <a:r>
              <a:rPr lang="ko-KR" altLang="en-US" sz="800" dirty="0"/>
              <a:t>름</a:t>
            </a:r>
          </a:p>
        </p:txBody>
      </p:sp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b="1" dirty="0" smtClean="0"/>
              <a:t>UX – LOBBY(</a:t>
            </a:r>
            <a:r>
              <a:rPr lang="ko-KR" altLang="en-US" sz="1600" b="1" dirty="0" smtClean="0"/>
              <a:t>지도</a:t>
            </a:r>
            <a:r>
              <a:rPr lang="en-US" altLang="ko-KR" sz="1600" b="1" dirty="0" smtClean="0"/>
              <a:t>) &gt;&gt; </a:t>
            </a:r>
            <a:r>
              <a:rPr lang="ko-KR" altLang="en-US" sz="1600" b="1" dirty="0" smtClean="0"/>
              <a:t>왕 아이콘을 클릭해서 메뉴를 활성화  </a:t>
            </a:r>
            <a:endParaRPr lang="en-US" altLang="ko-KR" sz="1600" dirty="0" smtClean="0"/>
          </a:p>
        </p:txBody>
      </p:sp>
      <p:sp>
        <p:nvSpPr>
          <p:cNvPr id="125" name="순서도: 대체 처리 124"/>
          <p:cNvSpPr/>
          <p:nvPr/>
        </p:nvSpPr>
        <p:spPr>
          <a:xfrm>
            <a:off x="2326763" y="3731004"/>
            <a:ext cx="377710" cy="262476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상</a:t>
            </a:r>
            <a:r>
              <a:rPr lang="ko-KR" altLang="en-US" sz="600" dirty="0">
                <a:solidFill>
                  <a:schemeClr val="bg1"/>
                </a:solidFill>
              </a:rPr>
              <a:t>점</a:t>
            </a:r>
            <a:endParaRPr lang="en-US" altLang="ko-KR" sz="600" dirty="0" smtClean="0">
              <a:solidFill>
                <a:schemeClr val="bg1"/>
              </a:solidFill>
            </a:endParaRPr>
          </a:p>
        </p:txBody>
      </p:sp>
      <p:sp>
        <p:nvSpPr>
          <p:cNvPr id="126" name="순서도: 대체 처리 125"/>
          <p:cNvSpPr/>
          <p:nvPr/>
        </p:nvSpPr>
        <p:spPr>
          <a:xfrm>
            <a:off x="2326763" y="4102127"/>
            <a:ext cx="377710" cy="302372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가문</a:t>
            </a:r>
            <a:endParaRPr lang="en-US" altLang="ko-KR" sz="600" dirty="0" smtClean="0">
              <a:solidFill>
                <a:schemeClr val="bg1"/>
              </a:solidFill>
            </a:endParaRPr>
          </a:p>
        </p:txBody>
      </p:sp>
      <p:sp>
        <p:nvSpPr>
          <p:cNvPr id="131" name="순서도: 대체 처리 130"/>
          <p:cNvSpPr/>
          <p:nvPr/>
        </p:nvSpPr>
        <p:spPr>
          <a:xfrm>
            <a:off x="2334295" y="2924944"/>
            <a:ext cx="377710" cy="302372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왕실관리</a:t>
            </a:r>
            <a:endParaRPr lang="en-US" altLang="ko-KR" sz="600" dirty="0" smtClean="0">
              <a:solidFill>
                <a:schemeClr val="bg1"/>
              </a:solidFill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4796793" y="2477824"/>
            <a:ext cx="504565" cy="159088"/>
          </a:xfrm>
          <a:prstGeom prst="rect">
            <a:avLst/>
          </a:prstGeom>
          <a:solidFill>
            <a:srgbClr val="9AACB2"/>
          </a:solidFill>
          <a:ln>
            <a:gradFill>
              <a:gsLst>
                <a:gs pos="84159">
                  <a:schemeClr val="accent1">
                    <a:lumMod val="20000"/>
                    <a:lumOff val="80000"/>
                  </a:schemeClr>
                </a:gs>
                <a:gs pos="71250">
                  <a:schemeClr val="bg1">
                    <a:lumMod val="65000"/>
                  </a:schemeClr>
                </a:gs>
                <a:gs pos="24150">
                  <a:schemeClr val="bg1">
                    <a:lumMod val="50000"/>
                  </a:schemeClr>
                </a:gs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63500" dist="38100" dir="5400000" algn="ctr" rotWithShape="0">
              <a:srgbClr val="000000">
                <a:alpha val="5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800" b="1" dirty="0" smtClean="0"/>
              <a:t>99999</a:t>
            </a:r>
            <a:endParaRPr lang="ko-KR" altLang="en-US" sz="800" b="1" dirty="0"/>
          </a:p>
        </p:txBody>
      </p:sp>
      <p:sp>
        <p:nvSpPr>
          <p:cNvPr id="149" name="직사각형 148"/>
          <p:cNvSpPr/>
          <p:nvPr/>
        </p:nvSpPr>
        <p:spPr>
          <a:xfrm>
            <a:off x="5398245" y="2463971"/>
            <a:ext cx="622684" cy="157421"/>
          </a:xfrm>
          <a:prstGeom prst="rect">
            <a:avLst/>
          </a:prstGeom>
          <a:solidFill>
            <a:srgbClr val="9AACB2"/>
          </a:solidFill>
          <a:ln>
            <a:gradFill>
              <a:gsLst>
                <a:gs pos="84159">
                  <a:schemeClr val="accent1">
                    <a:lumMod val="20000"/>
                    <a:lumOff val="80000"/>
                  </a:schemeClr>
                </a:gs>
                <a:gs pos="71250">
                  <a:schemeClr val="bg1">
                    <a:lumMod val="65000"/>
                  </a:schemeClr>
                </a:gs>
                <a:gs pos="24150">
                  <a:schemeClr val="bg1">
                    <a:lumMod val="50000"/>
                  </a:schemeClr>
                </a:gs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63500" dist="38100" dir="5400000" algn="ctr" rotWithShape="0">
              <a:srgbClr val="000000">
                <a:alpha val="5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/>
              <a:t> </a:t>
            </a:r>
            <a:r>
              <a:rPr lang="en-US" altLang="ko-KR" sz="800" b="1" dirty="0" smtClean="0"/>
              <a:t>=99999</a:t>
            </a:r>
          </a:p>
        </p:txBody>
      </p:sp>
      <p:sp>
        <p:nvSpPr>
          <p:cNvPr id="150" name="직사각형 149"/>
          <p:cNvSpPr/>
          <p:nvPr/>
        </p:nvSpPr>
        <p:spPr>
          <a:xfrm>
            <a:off x="6089295" y="2463136"/>
            <a:ext cx="622684" cy="157421"/>
          </a:xfrm>
          <a:prstGeom prst="rect">
            <a:avLst/>
          </a:prstGeom>
          <a:solidFill>
            <a:srgbClr val="9AACB2"/>
          </a:solidFill>
          <a:ln>
            <a:gradFill>
              <a:gsLst>
                <a:gs pos="84159">
                  <a:schemeClr val="accent1">
                    <a:lumMod val="20000"/>
                    <a:lumOff val="80000"/>
                  </a:schemeClr>
                </a:gs>
                <a:gs pos="71250">
                  <a:schemeClr val="bg1">
                    <a:lumMod val="65000"/>
                  </a:schemeClr>
                </a:gs>
                <a:gs pos="24150">
                  <a:schemeClr val="bg1">
                    <a:lumMod val="50000"/>
                  </a:schemeClr>
                </a:gs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63500" dist="38100" dir="5400000" algn="ctr" rotWithShape="0">
              <a:srgbClr val="000000">
                <a:alpha val="5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800" b="1" dirty="0" smtClean="0"/>
              <a:t>99999</a:t>
            </a:r>
            <a:endParaRPr lang="ko-KR" altLang="en-US" sz="800" b="1" dirty="0"/>
          </a:p>
        </p:txBody>
      </p:sp>
      <p:pic>
        <p:nvPicPr>
          <p:cNvPr id="151" name="Picture 3" descr="C:\work_2012\smart\project_LOK\ui\icon\money\money_coin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865" y="2434293"/>
            <a:ext cx="167307" cy="21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2" descr="C:\work_2012\smart\project_LOK\ui\icon\money\money_cas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020" y="2432542"/>
            <a:ext cx="183941" cy="22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6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349" y="2420888"/>
            <a:ext cx="373435" cy="37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9" name="순서도: 대체 처리 198"/>
          <p:cNvSpPr/>
          <p:nvPr/>
        </p:nvSpPr>
        <p:spPr>
          <a:xfrm>
            <a:off x="2326763" y="3319985"/>
            <a:ext cx="377710" cy="302372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요새관</a:t>
            </a:r>
            <a:r>
              <a:rPr lang="ko-KR" altLang="en-US" sz="600" dirty="0">
                <a:solidFill>
                  <a:schemeClr val="bg1"/>
                </a:solidFill>
              </a:rPr>
              <a:t>리</a:t>
            </a:r>
            <a:endParaRPr lang="en-US" altLang="ko-KR" sz="600" dirty="0" smtClean="0">
              <a:solidFill>
                <a:schemeClr val="bg1"/>
              </a:solidFill>
            </a:endParaRPr>
          </a:p>
        </p:txBody>
      </p:sp>
      <p:sp>
        <p:nvSpPr>
          <p:cNvPr id="2" name="타원형 설명선 1"/>
          <p:cNvSpPr/>
          <p:nvPr/>
        </p:nvSpPr>
        <p:spPr>
          <a:xfrm>
            <a:off x="5739183" y="3115505"/>
            <a:ext cx="69910" cy="72008"/>
          </a:xfrm>
          <a:prstGeom prst="wedgeEllipseCallout">
            <a:avLst>
              <a:gd name="adj1" fmla="val 115450"/>
              <a:gd name="adj2" fmla="val -71769"/>
            </a:avLst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b="1" dirty="0" smtClean="0">
                <a:solidFill>
                  <a:schemeClr val="tx1"/>
                </a:solidFill>
              </a:rPr>
              <a:t>9</a:t>
            </a:r>
            <a:endParaRPr lang="ko-KR" altLang="en-US" sz="400" b="1" dirty="0">
              <a:solidFill>
                <a:schemeClr val="tx1"/>
              </a:solidFill>
            </a:endParaRPr>
          </a:p>
        </p:txBody>
      </p:sp>
      <p:sp>
        <p:nvSpPr>
          <p:cNvPr id="200" name="십이각형 199"/>
          <p:cNvSpPr/>
          <p:nvPr/>
        </p:nvSpPr>
        <p:spPr>
          <a:xfrm>
            <a:off x="2987824" y="2814396"/>
            <a:ext cx="3121484" cy="1833215"/>
          </a:xfrm>
          <a:prstGeom prst="dodecagon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  <a:alpha val="0"/>
                </a:schemeClr>
              </a:gs>
              <a:gs pos="50000">
                <a:schemeClr val="accent5">
                  <a:lumMod val="40000"/>
                  <a:lumOff val="60000"/>
                  <a:alpha val="16000"/>
                </a:schemeClr>
              </a:gs>
              <a:gs pos="100000">
                <a:schemeClr val="accent5">
                  <a:lumMod val="40000"/>
                  <a:lumOff val="60000"/>
                  <a:alpha val="3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201" name="타원형 설명선 200"/>
          <p:cNvSpPr/>
          <p:nvPr/>
        </p:nvSpPr>
        <p:spPr>
          <a:xfrm>
            <a:off x="3995428" y="2636912"/>
            <a:ext cx="432556" cy="439756"/>
          </a:xfrm>
          <a:prstGeom prst="wedgeEllipseCallout">
            <a:avLst>
              <a:gd name="adj1" fmla="val -28250"/>
              <a:gd name="adj2" fmla="val -56227"/>
            </a:avLst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9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02" name="타원형 설명선 201"/>
          <p:cNvSpPr/>
          <p:nvPr/>
        </p:nvSpPr>
        <p:spPr>
          <a:xfrm>
            <a:off x="5356249" y="2896305"/>
            <a:ext cx="290681" cy="302372"/>
          </a:xfrm>
          <a:prstGeom prst="wedgeEllipseCallout">
            <a:avLst>
              <a:gd name="adj1" fmla="val 102120"/>
              <a:gd name="adj2" fmla="val -46141"/>
            </a:avLst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8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03" name="타원형 설명선 202"/>
          <p:cNvSpPr/>
          <p:nvPr/>
        </p:nvSpPr>
        <p:spPr>
          <a:xfrm>
            <a:off x="3862911" y="2773757"/>
            <a:ext cx="265034" cy="302373"/>
          </a:xfrm>
          <a:prstGeom prst="wedgeEllipseCallout">
            <a:avLst>
              <a:gd name="adj1" fmla="val -53358"/>
              <a:gd name="adj2" fmla="val -85417"/>
            </a:avLst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5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06" name="십이각형 205"/>
          <p:cNvSpPr/>
          <p:nvPr/>
        </p:nvSpPr>
        <p:spPr>
          <a:xfrm>
            <a:off x="2636559" y="3264377"/>
            <a:ext cx="150891" cy="143172"/>
          </a:xfrm>
          <a:prstGeom prst="dodecagon">
            <a:avLst/>
          </a:prstGeom>
          <a:gradFill>
            <a:gsLst>
              <a:gs pos="0">
                <a:srgbClr val="FF0000"/>
              </a:gs>
              <a:gs pos="56000">
                <a:srgbClr val="C00000"/>
              </a:gs>
              <a:gs pos="100000">
                <a:srgbClr val="C0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207" name="타원형 설명선 206"/>
          <p:cNvSpPr/>
          <p:nvPr/>
        </p:nvSpPr>
        <p:spPr>
          <a:xfrm>
            <a:off x="5870242" y="3212976"/>
            <a:ext cx="69910" cy="72008"/>
          </a:xfrm>
          <a:prstGeom prst="wedgeEllipseCallout">
            <a:avLst>
              <a:gd name="adj1" fmla="val 115450"/>
              <a:gd name="adj2" fmla="val -71769"/>
            </a:avLst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b="1" dirty="0" smtClean="0">
                <a:solidFill>
                  <a:schemeClr val="tx1"/>
                </a:solidFill>
              </a:rPr>
              <a:t>9</a:t>
            </a:r>
            <a:endParaRPr lang="ko-KR" altLang="en-US" sz="400" b="1" dirty="0">
              <a:solidFill>
                <a:schemeClr val="tx1"/>
              </a:solidFill>
            </a:endParaRPr>
          </a:p>
        </p:txBody>
      </p:sp>
      <p:sp>
        <p:nvSpPr>
          <p:cNvPr id="208" name="타원형 설명선 207"/>
          <p:cNvSpPr/>
          <p:nvPr/>
        </p:nvSpPr>
        <p:spPr>
          <a:xfrm>
            <a:off x="5292080" y="2924944"/>
            <a:ext cx="69910" cy="72008"/>
          </a:xfrm>
          <a:prstGeom prst="wedgeEllipseCallout">
            <a:avLst>
              <a:gd name="adj1" fmla="val 48943"/>
              <a:gd name="adj2" fmla="val -104054"/>
            </a:avLst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b="1" dirty="0" smtClean="0">
                <a:solidFill>
                  <a:schemeClr val="tx1"/>
                </a:solidFill>
              </a:rPr>
              <a:t>9</a:t>
            </a:r>
            <a:endParaRPr lang="ko-KR" altLang="en-US" sz="400" b="1" dirty="0">
              <a:solidFill>
                <a:schemeClr val="tx1"/>
              </a:solidFill>
            </a:endParaRPr>
          </a:p>
        </p:txBody>
      </p:sp>
      <p:sp>
        <p:nvSpPr>
          <p:cNvPr id="209" name="타원형 설명선 208"/>
          <p:cNvSpPr/>
          <p:nvPr/>
        </p:nvSpPr>
        <p:spPr>
          <a:xfrm>
            <a:off x="5213662" y="2888940"/>
            <a:ext cx="69910" cy="72008"/>
          </a:xfrm>
          <a:prstGeom prst="wedgeEllipseCallout">
            <a:avLst>
              <a:gd name="adj1" fmla="val 37859"/>
              <a:gd name="adj2" fmla="val -104054"/>
            </a:avLst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b="1" dirty="0" smtClean="0">
                <a:solidFill>
                  <a:schemeClr val="tx1"/>
                </a:solidFill>
              </a:rPr>
              <a:t>9</a:t>
            </a:r>
            <a:endParaRPr lang="ko-KR" altLang="en-US" sz="400" b="1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359362" y="2477824"/>
            <a:ext cx="636574" cy="143568"/>
          </a:xfrm>
          <a:prstGeom prst="rect">
            <a:avLst/>
          </a:prstGeom>
          <a:solidFill>
            <a:srgbClr val="9AACB2"/>
          </a:solidFill>
          <a:ln>
            <a:gradFill>
              <a:gsLst>
                <a:gs pos="84159">
                  <a:schemeClr val="accent1">
                    <a:lumMod val="20000"/>
                    <a:lumOff val="80000"/>
                  </a:schemeClr>
                </a:gs>
                <a:gs pos="71250">
                  <a:schemeClr val="bg1">
                    <a:lumMod val="65000"/>
                  </a:schemeClr>
                </a:gs>
                <a:gs pos="24150">
                  <a:schemeClr val="bg1">
                    <a:lumMod val="50000"/>
                  </a:schemeClr>
                </a:gs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63500" dist="38100" dir="5400000" algn="ctr" rotWithShape="0">
              <a:srgbClr val="000000">
                <a:alpha val="5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9/19</a:t>
            </a:r>
            <a:r>
              <a:rPr lang="en-US" altLang="ko-KR" sz="600" dirty="0" smtClean="0"/>
              <a:t> </a:t>
            </a:r>
            <a:r>
              <a:rPr lang="en-US" altLang="ko-KR" sz="600" dirty="0" smtClean="0">
                <a:solidFill>
                  <a:srgbClr val="C00000"/>
                </a:solidFill>
              </a:rPr>
              <a:t>00:46</a:t>
            </a:r>
            <a:endParaRPr lang="ko-KR" altLang="en-US" sz="600" dirty="0">
              <a:solidFill>
                <a:srgbClr val="C00000"/>
              </a:solidFill>
            </a:endParaRPr>
          </a:p>
        </p:txBody>
      </p:sp>
      <p:pic>
        <p:nvPicPr>
          <p:cNvPr id="37" name="Picture 2" descr="C:\work_2012\smart\project_LOK\ui\icon\money\money_cas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455913"/>
            <a:ext cx="183941" cy="22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C:\work_2014\animals\ui\sourec\icon\icon_messag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392485"/>
            <a:ext cx="356782" cy="35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십이각형 61"/>
          <p:cNvSpPr/>
          <p:nvPr/>
        </p:nvSpPr>
        <p:spPr>
          <a:xfrm>
            <a:off x="4421109" y="2423920"/>
            <a:ext cx="150891" cy="143172"/>
          </a:xfrm>
          <a:prstGeom prst="dodecagon">
            <a:avLst/>
          </a:prstGeom>
          <a:gradFill>
            <a:gsLst>
              <a:gs pos="0">
                <a:srgbClr val="FF0000"/>
              </a:gs>
              <a:gs pos="56000">
                <a:srgbClr val="C00000"/>
              </a:gs>
              <a:gs pos="100000">
                <a:srgbClr val="C0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64" name="사각형 설명선 63"/>
          <p:cNvSpPr/>
          <p:nvPr/>
        </p:nvSpPr>
        <p:spPr>
          <a:xfrm>
            <a:off x="4764621" y="1886856"/>
            <a:ext cx="599467" cy="331636"/>
          </a:xfrm>
          <a:prstGeom prst="wedgeRectCallout">
            <a:avLst>
              <a:gd name="adj1" fmla="val 16647"/>
              <a:gd name="adj2" fmla="val 96695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rgbClr val="FFCC00"/>
                </a:solidFill>
              </a:rPr>
              <a:t>알파석</a:t>
            </a:r>
            <a:endParaRPr lang="en-US" altLang="ko-KR" sz="1000" dirty="0" smtClean="0">
              <a:solidFill>
                <a:srgbClr val="FFCC00"/>
              </a:solidFill>
            </a:endParaRPr>
          </a:p>
        </p:txBody>
      </p:sp>
      <p:sp>
        <p:nvSpPr>
          <p:cNvPr id="65" name="사각형 설명선 64"/>
          <p:cNvSpPr/>
          <p:nvPr/>
        </p:nvSpPr>
        <p:spPr>
          <a:xfrm>
            <a:off x="5436096" y="1886856"/>
            <a:ext cx="599467" cy="331636"/>
          </a:xfrm>
          <a:prstGeom prst="wedgeRectCallout">
            <a:avLst>
              <a:gd name="adj1" fmla="val 16647"/>
              <a:gd name="adj2" fmla="val 96695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CC00"/>
                </a:solidFill>
              </a:rPr>
              <a:t>골드</a:t>
            </a:r>
            <a:endParaRPr lang="en-US" altLang="ko-KR" sz="1000" dirty="0" smtClean="0">
              <a:solidFill>
                <a:srgbClr val="FFCC00"/>
              </a:solidFill>
            </a:endParaRPr>
          </a:p>
        </p:txBody>
      </p:sp>
      <p:sp>
        <p:nvSpPr>
          <p:cNvPr id="66" name="사각형 설명선 65"/>
          <p:cNvSpPr/>
          <p:nvPr/>
        </p:nvSpPr>
        <p:spPr>
          <a:xfrm>
            <a:off x="6132773" y="1886856"/>
            <a:ext cx="599467" cy="331636"/>
          </a:xfrm>
          <a:prstGeom prst="wedgeRectCallout">
            <a:avLst>
              <a:gd name="adj1" fmla="val 16647"/>
              <a:gd name="adj2" fmla="val 96695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CC00"/>
                </a:solidFill>
              </a:rPr>
              <a:t>마석</a:t>
            </a:r>
            <a:endParaRPr lang="en-US" altLang="ko-KR" sz="1000" dirty="0" smtClean="0">
              <a:solidFill>
                <a:srgbClr val="FFCC00"/>
              </a:solidFill>
            </a:endParaRPr>
          </a:p>
        </p:txBody>
      </p:sp>
      <p:sp>
        <p:nvSpPr>
          <p:cNvPr id="67" name="사각형 설명선 66"/>
          <p:cNvSpPr/>
          <p:nvPr/>
        </p:nvSpPr>
        <p:spPr>
          <a:xfrm>
            <a:off x="4067944" y="1873228"/>
            <a:ext cx="599467" cy="331636"/>
          </a:xfrm>
          <a:prstGeom prst="wedgeRectCallout">
            <a:avLst>
              <a:gd name="adj1" fmla="val 16647"/>
              <a:gd name="adj2" fmla="val 96695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rgbClr val="FFCC00"/>
                </a:solidFill>
              </a:rPr>
              <a:t>메세지</a:t>
            </a:r>
            <a:endParaRPr lang="en-US" altLang="ko-KR" sz="1000" dirty="0" smtClean="0">
              <a:solidFill>
                <a:srgbClr val="FFCC00"/>
              </a:solidFill>
            </a:endParaRPr>
          </a:p>
        </p:txBody>
      </p:sp>
      <p:sp>
        <p:nvSpPr>
          <p:cNvPr id="68" name="사각형 설명선 67"/>
          <p:cNvSpPr/>
          <p:nvPr/>
        </p:nvSpPr>
        <p:spPr>
          <a:xfrm>
            <a:off x="3359362" y="1873228"/>
            <a:ext cx="599467" cy="331636"/>
          </a:xfrm>
          <a:prstGeom prst="wedgeRectCallout">
            <a:avLst>
              <a:gd name="adj1" fmla="val 16647"/>
              <a:gd name="adj2" fmla="val 96695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CC00"/>
                </a:solidFill>
              </a:rPr>
              <a:t>깃발</a:t>
            </a:r>
            <a:endParaRPr lang="en-US" altLang="ko-KR" sz="1000" dirty="0" smtClean="0">
              <a:solidFill>
                <a:srgbClr val="FFCC00"/>
              </a:solidFill>
            </a:endParaRPr>
          </a:p>
          <a:p>
            <a:pPr algn="ctr"/>
            <a:r>
              <a:rPr lang="en-US" altLang="ko-KR" sz="700" dirty="0" smtClean="0">
                <a:solidFill>
                  <a:srgbClr val="FFCC00"/>
                </a:solidFill>
              </a:rPr>
              <a:t>(</a:t>
            </a:r>
            <a:r>
              <a:rPr lang="ko-KR" altLang="en-US" sz="700" dirty="0" err="1" smtClean="0">
                <a:solidFill>
                  <a:srgbClr val="FFCC00"/>
                </a:solidFill>
              </a:rPr>
              <a:t>행동력</a:t>
            </a:r>
            <a:r>
              <a:rPr lang="en-US" altLang="ko-KR" sz="700" dirty="0" smtClean="0">
                <a:solidFill>
                  <a:srgbClr val="FFCC00"/>
                </a:solidFill>
              </a:rPr>
              <a:t>)</a:t>
            </a:r>
          </a:p>
        </p:txBody>
      </p:sp>
      <p:sp>
        <p:nvSpPr>
          <p:cNvPr id="69" name="타원형 설명선 68"/>
          <p:cNvSpPr/>
          <p:nvPr/>
        </p:nvSpPr>
        <p:spPr>
          <a:xfrm>
            <a:off x="3214021" y="4199029"/>
            <a:ext cx="290681" cy="302372"/>
          </a:xfrm>
          <a:prstGeom prst="wedgeEllipseCallout">
            <a:avLst>
              <a:gd name="adj1" fmla="val -76493"/>
              <a:gd name="adj2" fmla="val 43557"/>
            </a:avLst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8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70" name="타원형 설명선 69"/>
          <p:cNvSpPr/>
          <p:nvPr/>
        </p:nvSpPr>
        <p:spPr>
          <a:xfrm>
            <a:off x="3491880" y="4365104"/>
            <a:ext cx="145341" cy="151186"/>
          </a:xfrm>
          <a:prstGeom prst="wedgeEllipseCallout">
            <a:avLst>
              <a:gd name="adj1" fmla="val -76493"/>
              <a:gd name="adj2" fmla="val 43557"/>
            </a:avLst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tx1"/>
                </a:solidFill>
              </a:rPr>
              <a:t>8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73" name="사각형 설명선 72"/>
          <p:cNvSpPr/>
          <p:nvPr/>
        </p:nvSpPr>
        <p:spPr>
          <a:xfrm>
            <a:off x="107504" y="2902140"/>
            <a:ext cx="1895611" cy="331636"/>
          </a:xfrm>
          <a:prstGeom prst="wedgeRectCallout">
            <a:avLst>
              <a:gd name="adj1" fmla="val 55670"/>
              <a:gd name="adj2" fmla="val 17249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CC00"/>
                </a:solidFill>
              </a:rPr>
              <a:t>계정 관리</a:t>
            </a:r>
            <a:r>
              <a:rPr lang="en-US" altLang="ko-KR" sz="1000" dirty="0" smtClean="0">
                <a:solidFill>
                  <a:srgbClr val="FFCC00"/>
                </a:solidFill>
              </a:rPr>
              <a:t>/ </a:t>
            </a:r>
            <a:r>
              <a:rPr lang="ko-KR" altLang="en-US" sz="1000" dirty="0" smtClean="0">
                <a:solidFill>
                  <a:srgbClr val="FFCC00"/>
                </a:solidFill>
              </a:rPr>
              <a:t>옵션</a:t>
            </a:r>
            <a:endParaRPr lang="en-US" altLang="ko-KR" sz="1000" dirty="0" smtClean="0">
              <a:solidFill>
                <a:srgbClr val="FFCC00"/>
              </a:solidFill>
            </a:endParaRPr>
          </a:p>
        </p:txBody>
      </p:sp>
      <p:sp>
        <p:nvSpPr>
          <p:cNvPr id="74" name="사각형 설명선 73"/>
          <p:cNvSpPr/>
          <p:nvPr/>
        </p:nvSpPr>
        <p:spPr>
          <a:xfrm>
            <a:off x="107503" y="3302450"/>
            <a:ext cx="1895611" cy="331636"/>
          </a:xfrm>
          <a:prstGeom prst="wedgeRectCallout">
            <a:avLst>
              <a:gd name="adj1" fmla="val 56897"/>
              <a:gd name="adj2" fmla="val 17249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CC00"/>
                </a:solidFill>
              </a:rPr>
              <a:t>요새</a:t>
            </a:r>
            <a:r>
              <a:rPr lang="en-US" altLang="ko-KR" sz="1000" dirty="0" smtClean="0">
                <a:solidFill>
                  <a:srgbClr val="FFCC00"/>
                </a:solidFill>
              </a:rPr>
              <a:t>/</a:t>
            </a:r>
            <a:r>
              <a:rPr lang="ko-KR" altLang="en-US" sz="1000" dirty="0" smtClean="0">
                <a:solidFill>
                  <a:srgbClr val="FFCC00"/>
                </a:solidFill>
              </a:rPr>
              <a:t>영웅</a:t>
            </a:r>
            <a:r>
              <a:rPr lang="en-US" altLang="ko-KR" sz="1000" dirty="0" smtClean="0">
                <a:solidFill>
                  <a:srgbClr val="FFCC00"/>
                </a:solidFill>
              </a:rPr>
              <a:t>/</a:t>
            </a:r>
            <a:r>
              <a:rPr lang="ko-KR" altLang="en-US" sz="1000" dirty="0" smtClean="0">
                <a:solidFill>
                  <a:srgbClr val="FFCC00"/>
                </a:solidFill>
              </a:rPr>
              <a:t>병사 관리</a:t>
            </a:r>
            <a:endParaRPr lang="en-US" altLang="ko-KR" sz="1000" dirty="0" smtClean="0">
              <a:solidFill>
                <a:srgbClr val="FFCC00"/>
              </a:solidFill>
            </a:endParaRPr>
          </a:p>
        </p:txBody>
      </p:sp>
      <p:sp>
        <p:nvSpPr>
          <p:cNvPr id="75" name="사각형 설명선 74"/>
          <p:cNvSpPr/>
          <p:nvPr/>
        </p:nvSpPr>
        <p:spPr>
          <a:xfrm>
            <a:off x="93417" y="3696424"/>
            <a:ext cx="1895611" cy="331636"/>
          </a:xfrm>
          <a:prstGeom prst="wedgeRectCallout">
            <a:avLst>
              <a:gd name="adj1" fmla="val 58532"/>
              <a:gd name="adj2" fmla="val 21923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CC00"/>
                </a:solidFill>
              </a:rPr>
              <a:t>상</a:t>
            </a:r>
            <a:r>
              <a:rPr lang="ko-KR" altLang="en-US" sz="1000" dirty="0">
                <a:solidFill>
                  <a:srgbClr val="FFCC00"/>
                </a:solidFill>
              </a:rPr>
              <a:t>점</a:t>
            </a:r>
            <a:endParaRPr lang="en-US" altLang="ko-KR" sz="1000" dirty="0" smtClean="0">
              <a:solidFill>
                <a:srgbClr val="FFCC00"/>
              </a:solidFill>
            </a:endParaRPr>
          </a:p>
        </p:txBody>
      </p:sp>
      <p:sp>
        <p:nvSpPr>
          <p:cNvPr id="76" name="사각형 설명선 75"/>
          <p:cNvSpPr/>
          <p:nvPr/>
        </p:nvSpPr>
        <p:spPr>
          <a:xfrm>
            <a:off x="93416" y="4109061"/>
            <a:ext cx="1895611" cy="331636"/>
          </a:xfrm>
          <a:prstGeom prst="wedgeRectCallout">
            <a:avLst>
              <a:gd name="adj1" fmla="val 58123"/>
              <a:gd name="adj2" fmla="val 17249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CC00"/>
                </a:solidFill>
              </a:rPr>
              <a:t>가문</a:t>
            </a:r>
            <a:endParaRPr lang="en-US" altLang="ko-KR" sz="1000" dirty="0" smtClean="0">
              <a:solidFill>
                <a:srgbClr val="FFCC00"/>
              </a:solidFill>
            </a:endParaRPr>
          </a:p>
        </p:txBody>
      </p:sp>
      <p:sp>
        <p:nvSpPr>
          <p:cNvPr id="49" name="순서도: 대체 처리 48"/>
          <p:cNvSpPr/>
          <p:nvPr/>
        </p:nvSpPr>
        <p:spPr>
          <a:xfrm>
            <a:off x="2326763" y="4493846"/>
            <a:ext cx="377710" cy="302372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무료보</a:t>
            </a:r>
            <a:r>
              <a:rPr lang="ko-KR" altLang="en-US" sz="600" dirty="0">
                <a:solidFill>
                  <a:schemeClr val="bg1"/>
                </a:solidFill>
              </a:rPr>
              <a:t>상</a:t>
            </a:r>
            <a:endParaRPr lang="en-US" altLang="ko-KR" sz="600" dirty="0" smtClean="0">
              <a:solidFill>
                <a:schemeClr val="bg1"/>
              </a:solidFill>
            </a:endParaRPr>
          </a:p>
        </p:txBody>
      </p:sp>
      <p:sp>
        <p:nvSpPr>
          <p:cNvPr id="50" name="사각형 설명선 49"/>
          <p:cNvSpPr/>
          <p:nvPr/>
        </p:nvSpPr>
        <p:spPr>
          <a:xfrm>
            <a:off x="82548" y="4516290"/>
            <a:ext cx="1895611" cy="331636"/>
          </a:xfrm>
          <a:prstGeom prst="wedgeRectCallout">
            <a:avLst>
              <a:gd name="adj1" fmla="val 58123"/>
              <a:gd name="adj2" fmla="val 17249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CC00"/>
                </a:solidFill>
              </a:rPr>
              <a:t>하루 </a:t>
            </a:r>
            <a:r>
              <a:rPr lang="en-US" altLang="ko-KR" sz="1000" dirty="0" smtClean="0">
                <a:solidFill>
                  <a:srgbClr val="FFCC00"/>
                </a:solidFill>
              </a:rPr>
              <a:t>25</a:t>
            </a:r>
            <a:r>
              <a:rPr lang="ko-KR" altLang="en-US" sz="1000" dirty="0" smtClean="0">
                <a:solidFill>
                  <a:srgbClr val="FFCC00"/>
                </a:solidFill>
              </a:rPr>
              <a:t>번 무료보상 광고</a:t>
            </a:r>
            <a:endParaRPr lang="en-US" altLang="ko-KR" sz="1000" dirty="0" smtClean="0">
              <a:solidFill>
                <a:srgbClr val="FFCC00"/>
              </a:solidFill>
            </a:endParaRPr>
          </a:p>
        </p:txBody>
      </p:sp>
      <p:pic>
        <p:nvPicPr>
          <p:cNvPr id="51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304" y="2794323"/>
            <a:ext cx="290682" cy="29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304" y="3076668"/>
            <a:ext cx="290682" cy="29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982" y="3382332"/>
            <a:ext cx="290682" cy="29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77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542" y="2420888"/>
            <a:ext cx="4562041" cy="25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직사각형 194"/>
          <p:cNvSpPr/>
          <p:nvPr/>
        </p:nvSpPr>
        <p:spPr>
          <a:xfrm>
            <a:off x="2627783" y="2420888"/>
            <a:ext cx="4176800" cy="308154"/>
          </a:xfrm>
          <a:prstGeom prst="rect">
            <a:avLst/>
          </a:prstGeom>
          <a:solidFill>
            <a:srgbClr val="9AACB2"/>
          </a:solidFill>
          <a:ln>
            <a:gradFill>
              <a:gsLst>
                <a:gs pos="84159">
                  <a:schemeClr val="accent1">
                    <a:lumMod val="20000"/>
                    <a:lumOff val="80000"/>
                  </a:schemeClr>
                </a:gs>
                <a:gs pos="71250">
                  <a:schemeClr val="bg1">
                    <a:lumMod val="65000"/>
                  </a:schemeClr>
                </a:gs>
                <a:gs pos="24150">
                  <a:schemeClr val="bg1">
                    <a:lumMod val="50000"/>
                  </a:schemeClr>
                </a:gs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63500" dist="38100" dir="5400000" algn="ctr" rotWithShape="0">
              <a:srgbClr val="000000">
                <a:alpha val="5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LV.9 </a:t>
            </a:r>
            <a:r>
              <a:rPr lang="ko-KR" altLang="en-US" sz="800" dirty="0" err="1" smtClean="0"/>
              <a:t>노란곰</a:t>
            </a:r>
            <a:endParaRPr lang="en-US" altLang="ko-KR" sz="800" dirty="0" smtClean="0"/>
          </a:p>
          <a:p>
            <a:r>
              <a:rPr lang="ko-KR" altLang="en-US" sz="800" dirty="0" smtClean="0"/>
              <a:t>길드이</a:t>
            </a:r>
            <a:r>
              <a:rPr lang="ko-KR" altLang="en-US" sz="800" dirty="0"/>
              <a:t>름</a:t>
            </a:r>
          </a:p>
        </p:txBody>
      </p:sp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b="1" dirty="0" smtClean="0"/>
              <a:t>UX – LOBBY(</a:t>
            </a:r>
            <a:r>
              <a:rPr lang="ko-KR" altLang="en-US" sz="1600" b="1" dirty="0" smtClean="0"/>
              <a:t>지도</a:t>
            </a:r>
            <a:r>
              <a:rPr lang="en-US" altLang="ko-KR" sz="1600" b="1" dirty="0" smtClean="0"/>
              <a:t>) &gt;&gt; </a:t>
            </a:r>
            <a:r>
              <a:rPr lang="ko-KR" altLang="en-US" sz="1600" b="1" dirty="0" err="1" smtClean="0"/>
              <a:t>탭버튼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&gt;&gt; </a:t>
            </a:r>
            <a:r>
              <a:rPr lang="ko-KR" altLang="en-US" sz="1600" b="1" dirty="0" smtClean="0"/>
              <a:t>왕실관리를 클릭했을 때 </a:t>
            </a:r>
            <a:endParaRPr lang="en-US" altLang="ko-KR" sz="1600" dirty="0" smtClean="0"/>
          </a:p>
        </p:txBody>
      </p:sp>
      <p:sp>
        <p:nvSpPr>
          <p:cNvPr id="125" name="순서도: 대체 처리 124"/>
          <p:cNvSpPr/>
          <p:nvPr/>
        </p:nvSpPr>
        <p:spPr>
          <a:xfrm>
            <a:off x="2326763" y="3731004"/>
            <a:ext cx="377710" cy="262476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길드</a:t>
            </a:r>
            <a:endParaRPr lang="en-US" altLang="ko-KR" sz="600" dirty="0" smtClean="0">
              <a:solidFill>
                <a:schemeClr val="bg1"/>
              </a:solidFill>
            </a:endParaRPr>
          </a:p>
        </p:txBody>
      </p:sp>
      <p:sp>
        <p:nvSpPr>
          <p:cNvPr id="126" name="순서도: 대체 처리 125"/>
          <p:cNvSpPr/>
          <p:nvPr/>
        </p:nvSpPr>
        <p:spPr>
          <a:xfrm>
            <a:off x="2326763" y="4102127"/>
            <a:ext cx="377710" cy="302372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옵</a:t>
            </a:r>
            <a:r>
              <a:rPr lang="ko-KR" altLang="en-US" sz="600" dirty="0">
                <a:solidFill>
                  <a:schemeClr val="bg1"/>
                </a:solidFill>
              </a:rPr>
              <a:t>션</a:t>
            </a:r>
            <a:endParaRPr lang="en-US" altLang="ko-KR" sz="600" dirty="0" smtClean="0">
              <a:solidFill>
                <a:schemeClr val="bg1"/>
              </a:solidFill>
            </a:endParaRPr>
          </a:p>
        </p:txBody>
      </p:sp>
      <p:sp>
        <p:nvSpPr>
          <p:cNvPr id="131" name="순서도: 대체 처리 130"/>
          <p:cNvSpPr/>
          <p:nvPr/>
        </p:nvSpPr>
        <p:spPr>
          <a:xfrm>
            <a:off x="2334295" y="2924944"/>
            <a:ext cx="377710" cy="302372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왕실관리</a:t>
            </a:r>
            <a:endParaRPr lang="en-US" altLang="ko-KR" sz="600" dirty="0" smtClean="0">
              <a:solidFill>
                <a:schemeClr val="bg1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6089295" y="2463136"/>
            <a:ext cx="622684" cy="157421"/>
          </a:xfrm>
          <a:prstGeom prst="rect">
            <a:avLst/>
          </a:prstGeom>
          <a:solidFill>
            <a:srgbClr val="9AACB2"/>
          </a:solidFill>
          <a:ln>
            <a:gradFill>
              <a:gsLst>
                <a:gs pos="84159">
                  <a:schemeClr val="accent1">
                    <a:lumMod val="20000"/>
                    <a:lumOff val="80000"/>
                  </a:schemeClr>
                </a:gs>
                <a:gs pos="71250">
                  <a:schemeClr val="bg1">
                    <a:lumMod val="65000"/>
                  </a:schemeClr>
                </a:gs>
                <a:gs pos="24150">
                  <a:schemeClr val="bg1">
                    <a:lumMod val="50000"/>
                  </a:schemeClr>
                </a:gs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63500" dist="38100" dir="5400000" algn="ctr" rotWithShape="0">
              <a:srgbClr val="000000">
                <a:alpha val="5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800" b="1" dirty="0" smtClean="0"/>
              <a:t>99999</a:t>
            </a:r>
            <a:endParaRPr lang="ko-KR" altLang="en-US" sz="800" b="1" dirty="0"/>
          </a:p>
        </p:txBody>
      </p:sp>
      <p:pic>
        <p:nvPicPr>
          <p:cNvPr id="152" name="Picture 2" descr="C:\work_2012\smart\project_LOK\ui\icon\money\money_cas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020" y="2432542"/>
            <a:ext cx="183941" cy="22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6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349" y="2420888"/>
            <a:ext cx="373435" cy="37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9" name="순서도: 대체 처리 198"/>
          <p:cNvSpPr/>
          <p:nvPr/>
        </p:nvSpPr>
        <p:spPr>
          <a:xfrm>
            <a:off x="2326763" y="3319985"/>
            <a:ext cx="377710" cy="302372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요새관</a:t>
            </a:r>
            <a:r>
              <a:rPr lang="ko-KR" altLang="en-US" sz="600" dirty="0">
                <a:solidFill>
                  <a:schemeClr val="bg1"/>
                </a:solidFill>
              </a:rPr>
              <a:t>리</a:t>
            </a:r>
            <a:endParaRPr lang="en-US" altLang="ko-KR" sz="600" dirty="0" smtClean="0">
              <a:solidFill>
                <a:schemeClr val="bg1"/>
              </a:solidFill>
            </a:endParaRPr>
          </a:p>
        </p:txBody>
      </p:sp>
      <p:sp>
        <p:nvSpPr>
          <p:cNvPr id="200" name="십이각형 199"/>
          <p:cNvSpPr/>
          <p:nvPr/>
        </p:nvSpPr>
        <p:spPr>
          <a:xfrm>
            <a:off x="2987824" y="2814396"/>
            <a:ext cx="3121484" cy="1833215"/>
          </a:xfrm>
          <a:prstGeom prst="dodecagon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  <a:alpha val="0"/>
                </a:schemeClr>
              </a:gs>
              <a:gs pos="50000">
                <a:schemeClr val="accent5">
                  <a:lumMod val="40000"/>
                  <a:lumOff val="60000"/>
                  <a:alpha val="40000"/>
                </a:schemeClr>
              </a:gs>
              <a:gs pos="100000">
                <a:schemeClr val="accent5">
                  <a:lumMod val="40000"/>
                  <a:lumOff val="60000"/>
                  <a:alpha val="3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내 요새가 화면 밖에 있을 때 </a:t>
            </a:r>
            <a:r>
              <a:rPr lang="ko-KR" altLang="en-US" sz="800" dirty="0" err="1" smtClean="0"/>
              <a:t>바로가기</a:t>
            </a:r>
            <a:r>
              <a:rPr lang="ko-KR" altLang="en-US" sz="800" dirty="0" smtClean="0"/>
              <a:t> 아이콘이 나오는 영역입니다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206" name="십이각형 205"/>
          <p:cNvSpPr/>
          <p:nvPr/>
        </p:nvSpPr>
        <p:spPr>
          <a:xfrm>
            <a:off x="2636559" y="3264377"/>
            <a:ext cx="150891" cy="143172"/>
          </a:xfrm>
          <a:prstGeom prst="dodecagon">
            <a:avLst/>
          </a:prstGeom>
          <a:gradFill>
            <a:gsLst>
              <a:gs pos="0">
                <a:srgbClr val="FF0000"/>
              </a:gs>
              <a:gs pos="56000">
                <a:srgbClr val="C00000"/>
              </a:gs>
              <a:gs pos="100000">
                <a:srgbClr val="C0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35" name="직사각형 34"/>
          <p:cNvSpPr/>
          <p:nvPr/>
        </p:nvSpPr>
        <p:spPr>
          <a:xfrm>
            <a:off x="3359362" y="2477824"/>
            <a:ext cx="636574" cy="143568"/>
          </a:xfrm>
          <a:prstGeom prst="rect">
            <a:avLst/>
          </a:prstGeom>
          <a:solidFill>
            <a:srgbClr val="9AACB2"/>
          </a:solidFill>
          <a:ln>
            <a:gradFill>
              <a:gsLst>
                <a:gs pos="84159">
                  <a:schemeClr val="accent1">
                    <a:lumMod val="20000"/>
                    <a:lumOff val="80000"/>
                  </a:schemeClr>
                </a:gs>
                <a:gs pos="71250">
                  <a:schemeClr val="bg1">
                    <a:lumMod val="65000"/>
                  </a:schemeClr>
                </a:gs>
                <a:gs pos="24150">
                  <a:schemeClr val="bg1">
                    <a:lumMod val="50000"/>
                  </a:schemeClr>
                </a:gs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63500" dist="38100" dir="5400000" algn="ctr" rotWithShape="0">
              <a:srgbClr val="000000">
                <a:alpha val="5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9/19</a:t>
            </a:r>
            <a:r>
              <a:rPr lang="en-US" altLang="ko-KR" sz="600" dirty="0" smtClean="0"/>
              <a:t> </a:t>
            </a:r>
            <a:r>
              <a:rPr lang="en-US" altLang="ko-KR" sz="600" dirty="0" smtClean="0">
                <a:solidFill>
                  <a:srgbClr val="C00000"/>
                </a:solidFill>
              </a:rPr>
              <a:t>00:46</a:t>
            </a:r>
            <a:endParaRPr lang="ko-KR" altLang="en-US" sz="600" dirty="0">
              <a:solidFill>
                <a:srgbClr val="C00000"/>
              </a:solidFill>
            </a:endParaRPr>
          </a:p>
        </p:txBody>
      </p:sp>
      <p:sp>
        <p:nvSpPr>
          <p:cNvPr id="4" name="순서도: 처리 3"/>
          <p:cNvSpPr/>
          <p:nvPr/>
        </p:nvSpPr>
        <p:spPr>
          <a:xfrm>
            <a:off x="2242542" y="2420888"/>
            <a:ext cx="4562041" cy="2569975"/>
          </a:xfrm>
          <a:prstGeom prst="flowChartProcess">
            <a:avLst/>
          </a:prstGeom>
          <a:solidFill>
            <a:schemeClr val="tx1">
              <a:alpha val="7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사각형 설명선 40"/>
          <p:cNvSpPr/>
          <p:nvPr/>
        </p:nvSpPr>
        <p:spPr>
          <a:xfrm>
            <a:off x="2987824" y="2432542"/>
            <a:ext cx="3792520" cy="2558321"/>
          </a:xfrm>
          <a:prstGeom prst="wedgeRoundRectCallout">
            <a:avLst>
              <a:gd name="adj1" fmla="val -55543"/>
              <a:gd name="adj2" fmla="val -26045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플레이어 프로필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lv.9 </a:t>
            </a:r>
            <a:r>
              <a:rPr lang="ko-KR" altLang="en-US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유저가지은이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름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Nid</a:t>
            </a:r>
            <a:r>
              <a:rPr lang="ko-KR" altLang="en-US" sz="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생성한고유아이디</a:t>
            </a:r>
            <a:endParaRPr lang="en-US" altLang="ko-KR" sz="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▣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ko-KR" altLang="en-US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길드풀네임은열세글자입네다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</a:p>
          <a:p>
            <a:r>
              <a:rPr lang="ko-KR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길드직책 외교관</a:t>
            </a:r>
            <a:endParaRPr lang="en-US" altLang="ko-KR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5" name="모서리가 둥근 사각형 설명선 74"/>
          <p:cNvSpPr/>
          <p:nvPr/>
        </p:nvSpPr>
        <p:spPr>
          <a:xfrm>
            <a:off x="4716182" y="3471170"/>
            <a:ext cx="1944049" cy="1397989"/>
          </a:xfrm>
          <a:prstGeom prst="wedgeRoundRectCallout">
            <a:avLst>
              <a:gd name="adj1" fmla="val -50498"/>
              <a:gd name="adj2" fmla="val 1776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순서도: 대체 처리 89"/>
          <p:cNvSpPr/>
          <p:nvPr/>
        </p:nvSpPr>
        <p:spPr>
          <a:xfrm>
            <a:off x="6216990" y="2477824"/>
            <a:ext cx="299226" cy="255422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bg1"/>
                </a:solidFill>
              </a:rPr>
              <a:t>옵션</a:t>
            </a:r>
            <a:endParaRPr lang="en-US" altLang="ko-KR" sz="700" dirty="0" smtClean="0">
              <a:solidFill>
                <a:schemeClr val="bg1"/>
              </a:solidFill>
            </a:endParaRPr>
          </a:p>
        </p:txBody>
      </p:sp>
      <p:sp>
        <p:nvSpPr>
          <p:cNvPr id="94" name="순서도: 대체 처리 93"/>
          <p:cNvSpPr/>
          <p:nvPr/>
        </p:nvSpPr>
        <p:spPr>
          <a:xfrm>
            <a:off x="2337406" y="2908829"/>
            <a:ext cx="377710" cy="302372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왕실관리</a:t>
            </a:r>
            <a:endParaRPr lang="en-US" altLang="ko-KR" sz="600" dirty="0" smtClean="0">
              <a:solidFill>
                <a:schemeClr val="bg1"/>
              </a:solidFill>
            </a:endParaRPr>
          </a:p>
        </p:txBody>
      </p:sp>
      <p:pic>
        <p:nvPicPr>
          <p:cNvPr id="121" name="Picture 3" descr="C:\work_2012\smart\project_RPG\일러스트\최종모음_2차\1024_라이벌_re1\000_hunter_maya_b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132591"/>
            <a:ext cx="2593741" cy="363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사각형 설명선 121"/>
          <p:cNvSpPr/>
          <p:nvPr/>
        </p:nvSpPr>
        <p:spPr>
          <a:xfrm>
            <a:off x="6216990" y="659598"/>
            <a:ext cx="2849485" cy="1454104"/>
          </a:xfrm>
          <a:prstGeom prst="wedgeRectCallout">
            <a:avLst>
              <a:gd name="adj1" fmla="val -39775"/>
              <a:gd name="adj2" fmla="val 67444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1"/>
                </a:solidFill>
              </a:rPr>
              <a:t>옵션</a:t>
            </a:r>
            <a:endParaRPr lang="en-US" altLang="ko-KR" sz="1200" b="1" dirty="0" smtClean="0">
              <a:solidFill>
                <a:schemeClr val="bg1"/>
              </a:solidFill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</a:rPr>
              <a:t>음악</a:t>
            </a:r>
            <a:r>
              <a:rPr lang="en-US" altLang="ko-KR" sz="1000" dirty="0" smtClean="0">
                <a:solidFill>
                  <a:schemeClr val="bg1"/>
                </a:solidFill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</a:rPr>
              <a:t>효과음 켜기</a:t>
            </a:r>
            <a:r>
              <a:rPr lang="en-US" altLang="ko-KR" sz="1000" dirty="0" smtClean="0">
                <a:solidFill>
                  <a:schemeClr val="bg1"/>
                </a:solidFill>
              </a:rPr>
              <a:t>/</a:t>
            </a:r>
            <a:r>
              <a:rPr lang="ko-KR" altLang="en-US" sz="1000" dirty="0" smtClean="0">
                <a:solidFill>
                  <a:schemeClr val="bg1"/>
                </a:solidFill>
              </a:rPr>
              <a:t>끄기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</a:rPr>
              <a:t>기기연동 </a:t>
            </a:r>
            <a:r>
              <a:rPr lang="ko-KR" altLang="en-US" sz="1000" dirty="0" err="1" smtClean="0">
                <a:solidFill>
                  <a:schemeClr val="bg1"/>
                </a:solidFill>
              </a:rPr>
              <a:t>페북연동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</a:rPr>
              <a:t>언어설정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</a:rPr>
              <a:t>계</a:t>
            </a:r>
            <a:r>
              <a:rPr lang="ko-KR" altLang="en-US" sz="1000" dirty="0">
                <a:solidFill>
                  <a:schemeClr val="bg1"/>
                </a:solidFill>
              </a:rPr>
              <a:t>정</a:t>
            </a:r>
            <a:r>
              <a:rPr lang="ko-KR" altLang="en-US" sz="1000" dirty="0" smtClean="0">
                <a:solidFill>
                  <a:schemeClr val="bg1"/>
                </a:solidFill>
              </a:rPr>
              <a:t>이름변경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r>
              <a:rPr lang="ko-KR" altLang="en-US" sz="1000" dirty="0" err="1" smtClean="0">
                <a:solidFill>
                  <a:schemeClr val="bg1"/>
                </a:solidFill>
              </a:rPr>
              <a:t>스탭롤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r>
              <a:rPr lang="ko-KR" altLang="en-US" sz="1000" dirty="0" smtClean="0">
                <a:solidFill>
                  <a:srgbClr val="FFC000"/>
                </a:solidFill>
              </a:rPr>
              <a:t>개인정보 보호정책 </a:t>
            </a:r>
            <a:endParaRPr lang="en-US" altLang="ko-KR" sz="1000" dirty="0" smtClean="0">
              <a:solidFill>
                <a:srgbClr val="FFC000"/>
              </a:solidFill>
            </a:endParaRPr>
          </a:p>
          <a:p>
            <a:r>
              <a:rPr lang="ko-KR" altLang="en-US" sz="1000" dirty="0" smtClean="0">
                <a:solidFill>
                  <a:srgbClr val="FFC000"/>
                </a:solidFill>
              </a:rPr>
              <a:t>이용약관 등등 </a:t>
            </a:r>
            <a:r>
              <a:rPr lang="ko-KR" altLang="en-US" sz="1000" dirty="0" err="1" smtClean="0">
                <a:solidFill>
                  <a:srgbClr val="FFC000"/>
                </a:solidFill>
              </a:rPr>
              <a:t>클래시로얄</a:t>
            </a:r>
            <a:r>
              <a:rPr lang="ko-KR" altLang="en-US" sz="1000" dirty="0" smtClean="0">
                <a:solidFill>
                  <a:srgbClr val="FFC000"/>
                </a:solidFill>
              </a:rPr>
              <a:t> 참고</a:t>
            </a:r>
            <a:endParaRPr lang="en-US" altLang="ko-KR" sz="1000" dirty="0" smtClean="0">
              <a:solidFill>
                <a:srgbClr val="FFC000"/>
              </a:solidFill>
            </a:endParaRPr>
          </a:p>
        </p:txBody>
      </p:sp>
      <p:sp>
        <p:nvSpPr>
          <p:cNvPr id="123" name="순서도: 대체 처리 122"/>
          <p:cNvSpPr/>
          <p:nvPr/>
        </p:nvSpPr>
        <p:spPr>
          <a:xfrm>
            <a:off x="4880415" y="4273147"/>
            <a:ext cx="1556138" cy="379989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왕권 강화하</a:t>
            </a:r>
            <a:r>
              <a:rPr lang="ko-KR" altLang="en-US" sz="1200" b="1" dirty="0">
                <a:solidFill>
                  <a:schemeClr val="bg1"/>
                </a:solidFill>
              </a:rPr>
              <a:t>기</a:t>
            </a:r>
            <a:endParaRPr lang="en-US" altLang="ko-KR" sz="12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700" dirty="0" smtClean="0">
                <a:solidFill>
                  <a:schemeClr val="bg1"/>
                </a:solidFill>
              </a:rPr>
              <a:t>왕권 포인트 </a:t>
            </a:r>
            <a:r>
              <a:rPr lang="en-US" altLang="ko-KR" sz="700" dirty="0" smtClean="0">
                <a:solidFill>
                  <a:schemeClr val="bg1"/>
                </a:solidFill>
              </a:rPr>
              <a:t>+4</a:t>
            </a:r>
          </a:p>
        </p:txBody>
      </p:sp>
      <p:sp>
        <p:nvSpPr>
          <p:cNvPr id="127" name="순서도: 대체 처리 126"/>
          <p:cNvSpPr/>
          <p:nvPr/>
        </p:nvSpPr>
        <p:spPr>
          <a:xfrm>
            <a:off x="4880414" y="3711702"/>
            <a:ext cx="411665" cy="365369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bg1"/>
                </a:solidFill>
              </a:rPr>
              <a:t>전쟁</a:t>
            </a:r>
            <a:endParaRPr lang="en-US" altLang="ko-KR" sz="7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700" dirty="0" smtClean="0">
                <a:solidFill>
                  <a:schemeClr val="bg1"/>
                </a:solidFill>
              </a:rPr>
              <a:t>기록</a:t>
            </a:r>
            <a:endParaRPr lang="en-US" altLang="ko-KR" sz="700" dirty="0" smtClean="0">
              <a:solidFill>
                <a:schemeClr val="bg1"/>
              </a:solidFill>
            </a:endParaRPr>
          </a:p>
        </p:txBody>
      </p:sp>
      <p:sp>
        <p:nvSpPr>
          <p:cNvPr id="128" name="순서도: 대체 처리 127"/>
          <p:cNvSpPr/>
          <p:nvPr/>
        </p:nvSpPr>
        <p:spPr>
          <a:xfrm>
            <a:off x="5292080" y="3711702"/>
            <a:ext cx="439126" cy="365368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bg1"/>
                </a:solidFill>
              </a:rPr>
              <a:t>랭킹</a:t>
            </a:r>
            <a:endParaRPr lang="en-US" altLang="ko-KR" sz="700" dirty="0" smtClean="0">
              <a:solidFill>
                <a:schemeClr val="bg1"/>
              </a:solidFill>
            </a:endParaRPr>
          </a:p>
        </p:txBody>
      </p:sp>
      <p:sp>
        <p:nvSpPr>
          <p:cNvPr id="129" name="순서도: 대체 처리 128"/>
          <p:cNvSpPr/>
          <p:nvPr/>
        </p:nvSpPr>
        <p:spPr>
          <a:xfrm>
            <a:off x="5767699" y="3717032"/>
            <a:ext cx="388477" cy="346067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bg1"/>
                </a:solidFill>
              </a:rPr>
              <a:t>퀘스트</a:t>
            </a:r>
            <a:endParaRPr lang="en-US" altLang="ko-KR" sz="700" dirty="0" smtClean="0">
              <a:solidFill>
                <a:schemeClr val="bg1"/>
              </a:solidFill>
            </a:endParaRPr>
          </a:p>
        </p:txBody>
      </p:sp>
      <p:sp>
        <p:nvSpPr>
          <p:cNvPr id="132" name="모서리가 둥근 직사각형 131"/>
          <p:cNvSpPr/>
          <p:nvPr/>
        </p:nvSpPr>
        <p:spPr>
          <a:xfrm>
            <a:off x="3183866" y="4511169"/>
            <a:ext cx="324036" cy="311261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3549700" y="4516255"/>
            <a:ext cx="324036" cy="311261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135" name="모서리가 둥근 직사각형 134"/>
          <p:cNvSpPr/>
          <p:nvPr/>
        </p:nvSpPr>
        <p:spPr>
          <a:xfrm>
            <a:off x="3909740" y="4509120"/>
            <a:ext cx="324036" cy="311261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pic>
        <p:nvPicPr>
          <p:cNvPr id="136" name="Picture 3" descr="C:\work_2014\animals\ui\sourec\icon\icon_boxbreak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265" y="4511169"/>
            <a:ext cx="321431" cy="32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모서리가 둥근 직사각형 136"/>
          <p:cNvSpPr/>
          <p:nvPr/>
        </p:nvSpPr>
        <p:spPr>
          <a:xfrm>
            <a:off x="4276655" y="4511320"/>
            <a:ext cx="324036" cy="311261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/>
              <a:t>스킨</a:t>
            </a:r>
            <a:endParaRPr lang="ko-KR" altLang="en-US" sz="600" dirty="0"/>
          </a:p>
        </p:txBody>
      </p:sp>
      <p:pic>
        <p:nvPicPr>
          <p:cNvPr id="138" name="Picture 3" descr="C:\work_2014\animals\ui\sourec\icon\icon_gach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823" y="4272763"/>
            <a:ext cx="227619" cy="22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3" descr="C:\work_2014\animals\ui\sourec\icon\icon_gach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885" y="4279247"/>
            <a:ext cx="227619" cy="22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3" descr="C:\work_2014\animals\ui\sourec\icon\icon_gach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212" y="4281501"/>
            <a:ext cx="227619" cy="22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순서도: 대체 처리 140"/>
          <p:cNvSpPr/>
          <p:nvPr/>
        </p:nvSpPr>
        <p:spPr>
          <a:xfrm>
            <a:off x="5149517" y="2492895"/>
            <a:ext cx="1006659" cy="210507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bg1"/>
                </a:solidFill>
              </a:rPr>
              <a:t>VIP 8</a:t>
            </a:r>
            <a:r>
              <a:rPr lang="ko-KR" altLang="en-US" sz="700" dirty="0" smtClean="0">
                <a:solidFill>
                  <a:schemeClr val="bg1"/>
                </a:solidFill>
              </a:rPr>
              <a:t>단계 사용하기</a:t>
            </a:r>
            <a:endParaRPr lang="en-US" altLang="ko-KR" sz="7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49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xfrm>
            <a:off x="722313" y="1274837"/>
            <a:ext cx="7772400" cy="1362075"/>
          </a:xfrm>
        </p:spPr>
        <p:txBody>
          <a:bodyPr>
            <a:normAutofit/>
          </a:bodyPr>
          <a:lstStyle/>
          <a:p>
            <a:r>
              <a:rPr lang="en-US" altLang="ko-KR" sz="4000" dirty="0" smtClean="0">
                <a:latin typeface="SFNS Display" panose="00000500000000000000" pitchFamily="2" charset="0"/>
              </a:rPr>
              <a:t>Launching</a:t>
            </a:r>
            <a:r>
              <a:rPr lang="ko-KR" altLang="en-US" sz="4000" dirty="0" smtClean="0">
                <a:latin typeface="sf"/>
              </a:rPr>
              <a:t> 계획</a:t>
            </a:r>
            <a:endParaRPr lang="ko-KR" altLang="en-US" sz="4000" dirty="0">
              <a:latin typeface="sf"/>
            </a:endParaRPr>
          </a:p>
        </p:txBody>
      </p:sp>
      <p:sp>
        <p:nvSpPr>
          <p:cNvPr id="29" name="텍스트 개체 틀 4"/>
          <p:cNvSpPr txBox="1">
            <a:spLocks/>
          </p:cNvSpPr>
          <p:nvPr/>
        </p:nvSpPr>
        <p:spPr>
          <a:xfrm>
            <a:off x="539552" y="3284984"/>
            <a:ext cx="8136903" cy="187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endParaRPr lang="en-US" altLang="ko-KR" sz="2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텍스트 개체 틀 4"/>
          <p:cNvSpPr txBox="1">
            <a:spLocks/>
          </p:cNvSpPr>
          <p:nvPr/>
        </p:nvSpPr>
        <p:spPr>
          <a:xfrm>
            <a:off x="691952" y="3437384"/>
            <a:ext cx="8136903" cy="2295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</a:rPr>
              <a:t>Prototype (</a:t>
            </a:r>
            <a:r>
              <a:rPr lang="ko-KR" altLang="en-US" sz="2000" b="1" dirty="0" smtClean="0">
                <a:solidFill>
                  <a:schemeClr val="bg1">
                    <a:lumMod val="50000"/>
                  </a:schemeClr>
                </a:solidFill>
              </a:rPr>
              <a:t>월드설계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457200" indent="-457200">
              <a:buAutoNum type="arabicPeriod"/>
            </a:pP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Battle prototype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전투구현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방어진 구현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ETC (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수집 성장 </a:t>
            </a:r>
            <a:r>
              <a:rPr lang="ko-KR" altLang="en-US" sz="2000" dirty="0" err="1" smtClean="0">
                <a:solidFill>
                  <a:schemeClr val="bg1">
                    <a:lumMod val="50000"/>
                  </a:schemeClr>
                </a:solidFill>
              </a:rPr>
              <a:t>컨텐츠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채팅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)  </a:t>
            </a:r>
          </a:p>
          <a:p>
            <a:pPr marL="457200" indent="-457200">
              <a:buAutoNum type="arabicPeriod"/>
            </a:pP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UI 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일러스트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Polishing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Soft Launching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호주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000" dirty="0" err="1" smtClean="0">
                <a:solidFill>
                  <a:schemeClr val="bg1">
                    <a:lumMod val="50000"/>
                  </a:schemeClr>
                </a:solidFill>
              </a:rPr>
              <a:t>구글플레이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90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542" y="2420888"/>
            <a:ext cx="4562041" cy="25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순서도: 처리 3"/>
          <p:cNvSpPr/>
          <p:nvPr/>
        </p:nvSpPr>
        <p:spPr>
          <a:xfrm>
            <a:off x="2242542" y="2420888"/>
            <a:ext cx="4562041" cy="2569975"/>
          </a:xfrm>
          <a:prstGeom prst="flowChartProcess">
            <a:avLst/>
          </a:prstGeom>
          <a:solidFill>
            <a:schemeClr val="tx1">
              <a:alpha val="7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2242542" y="2420888"/>
            <a:ext cx="4542797" cy="2569975"/>
          </a:xfrm>
          <a:prstGeom prst="rect">
            <a:avLst/>
          </a:prstGeom>
          <a:solidFill>
            <a:srgbClr val="9AACB2"/>
          </a:solidFill>
          <a:ln>
            <a:gradFill>
              <a:gsLst>
                <a:gs pos="84159">
                  <a:schemeClr val="accent1">
                    <a:lumMod val="20000"/>
                    <a:lumOff val="80000"/>
                  </a:schemeClr>
                </a:gs>
                <a:gs pos="71250">
                  <a:schemeClr val="bg1">
                    <a:lumMod val="65000"/>
                  </a:schemeClr>
                </a:gs>
                <a:gs pos="24150">
                  <a:schemeClr val="bg1">
                    <a:lumMod val="50000"/>
                  </a:schemeClr>
                </a:gs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63500" dist="38100" dir="5400000" algn="ctr" rotWithShape="0">
              <a:srgbClr val="000000">
                <a:alpha val="5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195" name="직사각형 194"/>
          <p:cNvSpPr/>
          <p:nvPr/>
        </p:nvSpPr>
        <p:spPr>
          <a:xfrm>
            <a:off x="2627783" y="2420888"/>
            <a:ext cx="4176800" cy="308154"/>
          </a:xfrm>
          <a:prstGeom prst="rect">
            <a:avLst/>
          </a:prstGeom>
          <a:solidFill>
            <a:srgbClr val="9AACB2"/>
          </a:solidFill>
          <a:ln>
            <a:gradFill>
              <a:gsLst>
                <a:gs pos="84159">
                  <a:schemeClr val="accent1">
                    <a:lumMod val="20000"/>
                    <a:lumOff val="80000"/>
                  </a:schemeClr>
                </a:gs>
                <a:gs pos="71250">
                  <a:schemeClr val="bg1">
                    <a:lumMod val="65000"/>
                  </a:schemeClr>
                </a:gs>
                <a:gs pos="24150">
                  <a:schemeClr val="bg1">
                    <a:lumMod val="50000"/>
                  </a:schemeClr>
                </a:gs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63500" dist="38100" dir="5400000" algn="ctr" rotWithShape="0">
              <a:srgbClr val="000000">
                <a:alpha val="5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LV.9 </a:t>
            </a:r>
            <a:r>
              <a:rPr lang="ko-KR" altLang="en-US" sz="800" dirty="0" err="1" smtClean="0"/>
              <a:t>노란곰</a:t>
            </a:r>
            <a:endParaRPr lang="en-US" altLang="ko-KR" sz="800" dirty="0" smtClean="0"/>
          </a:p>
          <a:p>
            <a:r>
              <a:rPr lang="ko-KR" altLang="en-US" sz="800" dirty="0" smtClean="0"/>
              <a:t>길드이</a:t>
            </a:r>
            <a:r>
              <a:rPr lang="ko-KR" altLang="en-US" sz="800" dirty="0"/>
              <a:t>름</a:t>
            </a:r>
          </a:p>
        </p:txBody>
      </p:sp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b="1" dirty="0" smtClean="0"/>
              <a:t>UX – </a:t>
            </a:r>
            <a:r>
              <a:rPr lang="ko-KR" altLang="en-US" sz="1600" b="1" dirty="0" smtClean="0"/>
              <a:t>왕실관리 </a:t>
            </a:r>
            <a:r>
              <a:rPr lang="en-US" altLang="ko-KR" sz="1600" b="1" dirty="0" smtClean="0"/>
              <a:t>&gt;&gt; </a:t>
            </a:r>
            <a:r>
              <a:rPr lang="ko-KR" altLang="en-US" sz="1600" b="1" dirty="0" smtClean="0"/>
              <a:t>한 줄 리스트 게시판</a:t>
            </a:r>
            <a:endParaRPr lang="en-US" altLang="ko-KR" sz="1600" dirty="0" smtClean="0"/>
          </a:p>
        </p:txBody>
      </p:sp>
      <p:sp>
        <p:nvSpPr>
          <p:cNvPr id="36" name="모서리가 둥근 사각형 설명선 35"/>
          <p:cNvSpPr/>
          <p:nvPr/>
        </p:nvSpPr>
        <p:spPr>
          <a:xfrm>
            <a:off x="2242542" y="2432543"/>
            <a:ext cx="4537802" cy="348386"/>
          </a:xfrm>
          <a:prstGeom prst="wedgeRoundRectCallout">
            <a:avLst>
              <a:gd name="adj1" fmla="val -50759"/>
              <a:gd name="adj2" fmla="val -23016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</a:t>
            </a:r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랭킹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순서도: 대체 처리 36"/>
          <p:cNvSpPr/>
          <p:nvPr/>
        </p:nvSpPr>
        <p:spPr>
          <a:xfrm>
            <a:off x="2339752" y="2510511"/>
            <a:ext cx="385242" cy="270417"/>
          </a:xfrm>
          <a:prstGeom prst="flowChartAlternateProcess">
            <a:avLst/>
          </a:prstGeom>
          <a:gradFill>
            <a:gsLst>
              <a:gs pos="0">
                <a:srgbClr val="FFFF00"/>
              </a:gs>
              <a:gs pos="50000">
                <a:srgbClr val="FFCC00"/>
              </a:gs>
              <a:gs pos="100000">
                <a:srgbClr val="FFCC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rgbClr val="7A6C64"/>
                </a:solidFill>
              </a:rPr>
              <a:t>◀</a:t>
            </a:r>
            <a:endParaRPr lang="en-US" altLang="ko-KR" sz="1100" b="1" dirty="0" smtClean="0">
              <a:solidFill>
                <a:srgbClr val="7A6C64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242543" y="2810234"/>
            <a:ext cx="4562040" cy="21806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24150">
                  <a:schemeClr val="accent5">
                    <a:lumMod val="20000"/>
                    <a:lumOff val="80000"/>
                  </a:schemeClr>
                </a:gs>
                <a:gs pos="67500">
                  <a:schemeClr val="accent1">
                    <a:lumMod val="20000"/>
                    <a:lumOff val="80000"/>
                  </a:schemeClr>
                </a:gs>
                <a:gs pos="50000">
                  <a:schemeClr val="bg1">
                    <a:lumMod val="5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63500" dist="25400" dir="5400000" sx="98000" sy="98000" algn="ctr" rotWithShape="0">
              <a:srgbClr val="00000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b="1" dirty="0" smtClean="0">
              <a:solidFill>
                <a:srgbClr val="7A6C64"/>
              </a:solidFill>
            </a:endParaRPr>
          </a:p>
          <a:p>
            <a:pPr marL="228600" indent="-228600">
              <a:buAutoNum type="arabicPlain"/>
            </a:pPr>
            <a:r>
              <a:rPr lang="ko-KR" altLang="en-US" sz="800" b="1" dirty="0" smtClean="0">
                <a:solidFill>
                  <a:srgbClr val="7A6C64"/>
                </a:solidFill>
              </a:rPr>
              <a:t>      </a:t>
            </a:r>
            <a:r>
              <a:rPr lang="ko-KR" altLang="en-US" sz="800" b="1" dirty="0" err="1" smtClean="0">
                <a:solidFill>
                  <a:srgbClr val="7A6C64"/>
                </a:solidFill>
              </a:rPr>
              <a:t>홍우예향담</a:t>
            </a:r>
            <a:r>
              <a:rPr lang="ko-KR" altLang="en-US" sz="800" b="1" dirty="0" smtClean="0">
                <a:solidFill>
                  <a:srgbClr val="7A6C64"/>
                </a:solidFill>
              </a:rPr>
              <a:t>               </a:t>
            </a:r>
            <a:r>
              <a:rPr lang="en-US" altLang="ko-KR" sz="800" b="1" dirty="0" smtClean="0">
                <a:solidFill>
                  <a:srgbClr val="7A6C64"/>
                </a:solidFill>
              </a:rPr>
              <a:t>99999999</a:t>
            </a:r>
            <a:r>
              <a:rPr lang="ko-KR" altLang="en-US" sz="800" b="1" dirty="0" smtClean="0">
                <a:solidFill>
                  <a:srgbClr val="7A6C64"/>
                </a:solidFill>
              </a:rPr>
              <a:t>       </a:t>
            </a:r>
            <a:r>
              <a:rPr lang="en-US" altLang="ko-KR" sz="800" b="1" dirty="0" smtClean="0">
                <a:solidFill>
                  <a:srgbClr val="7A6C64"/>
                </a:solidFill>
              </a:rPr>
              <a:t>9999999                9999</a:t>
            </a:r>
          </a:p>
          <a:p>
            <a:pPr marL="228600" indent="-228600">
              <a:buAutoNum type="arabicPlain"/>
            </a:pPr>
            <a:endParaRPr lang="en-US" altLang="ko-KR" sz="800" b="1" dirty="0" smtClean="0">
              <a:solidFill>
                <a:srgbClr val="7A6C64"/>
              </a:solidFill>
            </a:endParaRPr>
          </a:p>
          <a:p>
            <a:pPr marL="228600" indent="-228600">
              <a:buAutoNum type="arabicPlain"/>
            </a:pPr>
            <a:r>
              <a:rPr lang="ko-KR" altLang="en-US" sz="800" b="1" dirty="0" smtClean="0">
                <a:solidFill>
                  <a:srgbClr val="7A6C64"/>
                </a:solidFill>
              </a:rPr>
              <a:t>      불사조                     </a:t>
            </a:r>
            <a:r>
              <a:rPr lang="en-US" altLang="ko-KR" sz="800" b="1" dirty="0" smtClean="0">
                <a:solidFill>
                  <a:srgbClr val="7A6C64"/>
                </a:solidFill>
              </a:rPr>
              <a:t>99999999       9999999                9999</a:t>
            </a:r>
            <a:endParaRPr lang="en-US" altLang="ko-KR" sz="800" b="1" dirty="0">
              <a:solidFill>
                <a:srgbClr val="7A6C64"/>
              </a:solidFill>
            </a:endParaRPr>
          </a:p>
          <a:p>
            <a:pPr marL="228600" indent="-228600">
              <a:buAutoNum type="arabicPlain"/>
            </a:pPr>
            <a:endParaRPr lang="en-US" altLang="ko-KR" sz="800" b="1" dirty="0" smtClean="0">
              <a:solidFill>
                <a:srgbClr val="7A6C64"/>
              </a:solidFill>
            </a:endParaRPr>
          </a:p>
          <a:p>
            <a:endParaRPr lang="en-US" altLang="ko-KR" sz="800" b="1" dirty="0" smtClean="0">
              <a:solidFill>
                <a:srgbClr val="7A6C64"/>
              </a:solidFill>
            </a:endParaRPr>
          </a:p>
          <a:p>
            <a:endParaRPr lang="en-US" altLang="ko-KR" sz="800" b="1" dirty="0" smtClean="0">
              <a:solidFill>
                <a:srgbClr val="7A6C64"/>
              </a:solidFill>
            </a:endParaRPr>
          </a:p>
          <a:p>
            <a:endParaRPr lang="en-US" altLang="ko-KR" sz="800" b="1" dirty="0">
              <a:solidFill>
                <a:srgbClr val="7A6C64"/>
              </a:solidFill>
            </a:endParaRPr>
          </a:p>
          <a:p>
            <a:endParaRPr lang="en-US" altLang="ko-KR" sz="800" b="1" dirty="0" smtClean="0">
              <a:solidFill>
                <a:srgbClr val="7A6C64"/>
              </a:solidFill>
            </a:endParaRPr>
          </a:p>
          <a:p>
            <a:endParaRPr lang="en-US" altLang="ko-KR" sz="800" b="1" dirty="0">
              <a:solidFill>
                <a:srgbClr val="7A6C64"/>
              </a:solidFill>
            </a:endParaRPr>
          </a:p>
          <a:p>
            <a:endParaRPr lang="en-US" altLang="ko-KR" sz="800" b="1" dirty="0" smtClean="0">
              <a:solidFill>
                <a:srgbClr val="7A6C64"/>
              </a:solidFill>
            </a:endParaRPr>
          </a:p>
          <a:p>
            <a:endParaRPr lang="en-US" altLang="ko-KR" sz="800" b="1" dirty="0">
              <a:solidFill>
                <a:srgbClr val="7A6C64"/>
              </a:solidFill>
            </a:endParaRPr>
          </a:p>
          <a:p>
            <a:endParaRPr lang="en-US" altLang="ko-KR" sz="800" b="1" dirty="0" smtClean="0">
              <a:solidFill>
                <a:srgbClr val="7A6C64"/>
              </a:solidFill>
            </a:endParaRPr>
          </a:p>
          <a:p>
            <a:endParaRPr lang="en-US" altLang="ko-KR" sz="800" b="1" dirty="0">
              <a:solidFill>
                <a:srgbClr val="7A6C64"/>
              </a:solidFill>
            </a:endParaRPr>
          </a:p>
        </p:txBody>
      </p:sp>
      <p:sp>
        <p:nvSpPr>
          <p:cNvPr id="49" name="양쪽 모서리가 둥근 사각형 48"/>
          <p:cNvSpPr/>
          <p:nvPr/>
        </p:nvSpPr>
        <p:spPr>
          <a:xfrm>
            <a:off x="4499993" y="2492896"/>
            <a:ext cx="576063" cy="317338"/>
          </a:xfrm>
          <a:prstGeom prst="round2Same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유저</a:t>
            </a:r>
            <a:endParaRPr lang="ko-KR" altLang="en-US" sz="1050" dirty="0"/>
          </a:p>
        </p:txBody>
      </p:sp>
      <p:sp>
        <p:nvSpPr>
          <p:cNvPr id="50" name="양쪽 모서리가 둥근 사각형 49"/>
          <p:cNvSpPr/>
          <p:nvPr/>
        </p:nvSpPr>
        <p:spPr>
          <a:xfrm>
            <a:off x="3923928" y="2492896"/>
            <a:ext cx="599467" cy="31733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가</a:t>
            </a:r>
            <a:r>
              <a:rPr lang="ko-KR" altLang="en-US" sz="1000" dirty="0"/>
              <a:t>문</a:t>
            </a:r>
          </a:p>
        </p:txBody>
      </p:sp>
      <p:sp>
        <p:nvSpPr>
          <p:cNvPr id="51" name="양쪽 모서리가 둥근 사각형 50"/>
          <p:cNvSpPr/>
          <p:nvPr/>
        </p:nvSpPr>
        <p:spPr>
          <a:xfrm>
            <a:off x="5076057" y="2492896"/>
            <a:ext cx="576063" cy="317338"/>
          </a:xfrm>
          <a:prstGeom prst="round2Same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공격</a:t>
            </a:r>
            <a:endParaRPr lang="ko-KR" altLang="en-US" sz="1050" dirty="0"/>
          </a:p>
        </p:txBody>
      </p:sp>
      <p:sp>
        <p:nvSpPr>
          <p:cNvPr id="52" name="양쪽 모서리가 둥근 사각형 51"/>
          <p:cNvSpPr/>
          <p:nvPr/>
        </p:nvSpPr>
        <p:spPr>
          <a:xfrm>
            <a:off x="5652120" y="2492896"/>
            <a:ext cx="576063" cy="317338"/>
          </a:xfrm>
          <a:prstGeom prst="round2Same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방</a:t>
            </a:r>
            <a:r>
              <a:rPr lang="ko-KR" altLang="en-US" sz="1050" dirty="0"/>
              <a:t>어</a:t>
            </a:r>
          </a:p>
        </p:txBody>
      </p:sp>
      <p:sp>
        <p:nvSpPr>
          <p:cNvPr id="53" name="양쪽 모서리가 둥근 사각형 52"/>
          <p:cNvSpPr/>
          <p:nvPr/>
        </p:nvSpPr>
        <p:spPr>
          <a:xfrm>
            <a:off x="6156177" y="2492896"/>
            <a:ext cx="576063" cy="317338"/>
          </a:xfrm>
          <a:prstGeom prst="round2Same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도움</a:t>
            </a:r>
            <a:endParaRPr lang="ko-KR" altLang="en-US" sz="1050" dirty="0"/>
          </a:p>
        </p:txBody>
      </p:sp>
      <p:sp>
        <p:nvSpPr>
          <p:cNvPr id="54" name="직사각형 53"/>
          <p:cNvSpPr/>
          <p:nvPr/>
        </p:nvSpPr>
        <p:spPr>
          <a:xfrm>
            <a:off x="2242543" y="2780928"/>
            <a:ext cx="4562040" cy="273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rgbClr val="7A6C64"/>
                </a:solidFill>
              </a:rPr>
              <a:t>랭킹 </a:t>
            </a:r>
            <a:r>
              <a:rPr lang="en-US" altLang="ko-KR" sz="800" dirty="0" smtClean="0">
                <a:solidFill>
                  <a:srgbClr val="7A6C64"/>
                </a:solidFill>
              </a:rPr>
              <a:t>|           </a:t>
            </a:r>
            <a:r>
              <a:rPr lang="ko-KR" altLang="en-US" sz="800" dirty="0" smtClean="0">
                <a:solidFill>
                  <a:srgbClr val="7A6C64"/>
                </a:solidFill>
              </a:rPr>
              <a:t>가문 이름           </a:t>
            </a:r>
            <a:r>
              <a:rPr lang="en-US" altLang="ko-KR" sz="800" dirty="0" smtClean="0">
                <a:solidFill>
                  <a:srgbClr val="7A6C64"/>
                </a:solidFill>
              </a:rPr>
              <a:t>|      </a:t>
            </a:r>
            <a:r>
              <a:rPr lang="ko-KR" altLang="en-US" sz="800" dirty="0" smtClean="0">
                <a:solidFill>
                  <a:srgbClr val="7A6C64"/>
                </a:solidFill>
              </a:rPr>
              <a:t>점수      </a:t>
            </a:r>
            <a:r>
              <a:rPr lang="en-US" altLang="ko-KR" sz="800" dirty="0" smtClean="0">
                <a:solidFill>
                  <a:srgbClr val="7A6C64"/>
                </a:solidFill>
              </a:rPr>
              <a:t>|    </a:t>
            </a:r>
            <a:r>
              <a:rPr lang="ko-KR" altLang="en-US" sz="800" dirty="0" err="1" smtClean="0">
                <a:solidFill>
                  <a:srgbClr val="7A6C64"/>
                </a:solidFill>
              </a:rPr>
              <a:t>길드원</a:t>
            </a:r>
            <a:r>
              <a:rPr lang="ko-KR" altLang="en-US" sz="800" dirty="0" smtClean="0">
                <a:solidFill>
                  <a:srgbClr val="7A6C64"/>
                </a:solidFill>
              </a:rPr>
              <a:t> 평균점수   </a:t>
            </a:r>
            <a:r>
              <a:rPr lang="en-US" altLang="ko-KR" sz="800" dirty="0" smtClean="0">
                <a:solidFill>
                  <a:srgbClr val="7A6C64"/>
                </a:solidFill>
              </a:rPr>
              <a:t>| </a:t>
            </a:r>
            <a:r>
              <a:rPr lang="ko-KR" altLang="en-US" sz="800" dirty="0" smtClean="0">
                <a:solidFill>
                  <a:srgbClr val="7A6C64"/>
                </a:solidFill>
              </a:rPr>
              <a:t>요새 </a:t>
            </a:r>
            <a:r>
              <a:rPr lang="en-US" altLang="ko-KR" sz="800" dirty="0" smtClean="0">
                <a:solidFill>
                  <a:srgbClr val="7A6C64"/>
                </a:solidFill>
              </a:rPr>
              <a:t>………….</a:t>
            </a:r>
          </a:p>
        </p:txBody>
      </p:sp>
      <p:sp>
        <p:nvSpPr>
          <p:cNvPr id="55" name="위쪽 화살표 54"/>
          <p:cNvSpPr/>
          <p:nvPr/>
        </p:nvSpPr>
        <p:spPr>
          <a:xfrm>
            <a:off x="2483768" y="3133614"/>
            <a:ext cx="216024" cy="22337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3</a:t>
            </a:r>
            <a:endParaRPr lang="ko-KR" altLang="en-US" sz="1050" dirty="0"/>
          </a:p>
        </p:txBody>
      </p:sp>
      <p:sp>
        <p:nvSpPr>
          <p:cNvPr id="56" name="아래쪽 화살표 55"/>
          <p:cNvSpPr/>
          <p:nvPr/>
        </p:nvSpPr>
        <p:spPr>
          <a:xfrm>
            <a:off x="2483768" y="3409429"/>
            <a:ext cx="249211" cy="2355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</a:t>
            </a:r>
            <a:endParaRPr lang="ko-KR" altLang="en-US" sz="1000" dirty="0"/>
          </a:p>
        </p:txBody>
      </p:sp>
      <p:sp>
        <p:nvSpPr>
          <p:cNvPr id="57" name="사각형 설명선 56"/>
          <p:cNvSpPr/>
          <p:nvPr/>
        </p:nvSpPr>
        <p:spPr>
          <a:xfrm>
            <a:off x="3203848" y="659598"/>
            <a:ext cx="1955410" cy="1454104"/>
          </a:xfrm>
          <a:prstGeom prst="wedgeRectCallout">
            <a:avLst>
              <a:gd name="adj1" fmla="val -39775"/>
              <a:gd name="adj2" fmla="val 67444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1"/>
                </a:solidFill>
              </a:rPr>
              <a:t>가문</a:t>
            </a:r>
            <a:endParaRPr lang="en-US" altLang="ko-KR" sz="1200" b="1" dirty="0" smtClean="0">
              <a:solidFill>
                <a:schemeClr val="bg1"/>
              </a:solidFill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</a:rPr>
              <a:t>가</a:t>
            </a:r>
            <a:r>
              <a:rPr lang="ko-KR" altLang="en-US" sz="1000" dirty="0">
                <a:solidFill>
                  <a:schemeClr val="bg1"/>
                </a:solidFill>
              </a:rPr>
              <a:t>문</a:t>
            </a:r>
            <a:r>
              <a:rPr lang="ko-KR" altLang="en-US" sz="1000" dirty="0" smtClean="0">
                <a:solidFill>
                  <a:schemeClr val="bg1"/>
                </a:solidFill>
              </a:rPr>
              <a:t> 이름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</a:rPr>
              <a:t>총 점수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</a:rPr>
              <a:t>구성</a:t>
            </a:r>
            <a:r>
              <a:rPr lang="ko-KR" altLang="en-US" sz="1000" dirty="0">
                <a:solidFill>
                  <a:schemeClr val="bg1"/>
                </a:solidFill>
              </a:rPr>
              <a:t>원</a:t>
            </a:r>
            <a:r>
              <a:rPr lang="ko-KR" altLang="en-US" sz="1000" dirty="0" smtClean="0">
                <a:solidFill>
                  <a:schemeClr val="bg1"/>
                </a:solidFill>
              </a:rPr>
              <a:t> 평균점수 </a:t>
            </a:r>
            <a:endParaRPr lang="en-US" altLang="ko-KR" sz="1000" dirty="0">
              <a:solidFill>
                <a:srgbClr val="FFC000"/>
              </a:solidFill>
            </a:endParaRPr>
          </a:p>
          <a:p>
            <a:r>
              <a:rPr lang="ko-KR" altLang="en-US" sz="1000" dirty="0" smtClean="0">
                <a:solidFill>
                  <a:srgbClr val="FFC000"/>
                </a:solidFill>
              </a:rPr>
              <a:t>총 요새 수 </a:t>
            </a:r>
            <a:endParaRPr lang="en-US" altLang="ko-KR" sz="1000" dirty="0" smtClean="0">
              <a:solidFill>
                <a:srgbClr val="FFC000"/>
              </a:solidFill>
            </a:endParaRPr>
          </a:p>
          <a:p>
            <a:r>
              <a:rPr lang="ko-KR" altLang="en-US" sz="1000" dirty="0" smtClean="0">
                <a:solidFill>
                  <a:srgbClr val="FFC000"/>
                </a:solidFill>
              </a:rPr>
              <a:t>구성원 평균 요새</a:t>
            </a:r>
            <a:endParaRPr lang="en-US" altLang="ko-KR" sz="1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88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542" y="2420888"/>
            <a:ext cx="4562041" cy="25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직사각형 194"/>
          <p:cNvSpPr/>
          <p:nvPr/>
        </p:nvSpPr>
        <p:spPr>
          <a:xfrm>
            <a:off x="2627783" y="2420888"/>
            <a:ext cx="4176800" cy="308154"/>
          </a:xfrm>
          <a:prstGeom prst="rect">
            <a:avLst/>
          </a:prstGeom>
          <a:solidFill>
            <a:srgbClr val="9AACB2"/>
          </a:solidFill>
          <a:ln>
            <a:gradFill>
              <a:gsLst>
                <a:gs pos="84159">
                  <a:schemeClr val="accent1">
                    <a:lumMod val="20000"/>
                    <a:lumOff val="80000"/>
                  </a:schemeClr>
                </a:gs>
                <a:gs pos="71250">
                  <a:schemeClr val="bg1">
                    <a:lumMod val="65000"/>
                  </a:schemeClr>
                </a:gs>
                <a:gs pos="24150">
                  <a:schemeClr val="bg1">
                    <a:lumMod val="50000"/>
                  </a:schemeClr>
                </a:gs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63500" dist="38100" dir="5400000" algn="ctr" rotWithShape="0">
              <a:srgbClr val="000000">
                <a:alpha val="5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LV.9 </a:t>
            </a:r>
            <a:r>
              <a:rPr lang="ko-KR" altLang="en-US" sz="800" dirty="0" err="1" smtClean="0"/>
              <a:t>노란곰</a:t>
            </a:r>
            <a:endParaRPr lang="en-US" altLang="ko-KR" sz="800" dirty="0" smtClean="0"/>
          </a:p>
          <a:p>
            <a:r>
              <a:rPr lang="ko-KR" altLang="en-US" sz="800" dirty="0" smtClean="0"/>
              <a:t>길드이</a:t>
            </a:r>
            <a:r>
              <a:rPr lang="ko-KR" altLang="en-US" sz="800" dirty="0"/>
              <a:t>름</a:t>
            </a:r>
          </a:p>
        </p:txBody>
      </p:sp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b="1" dirty="0" smtClean="0"/>
              <a:t>UX – LOBBY(</a:t>
            </a:r>
            <a:r>
              <a:rPr lang="ko-KR" altLang="en-US" sz="1600" b="1" dirty="0" smtClean="0"/>
              <a:t>지도</a:t>
            </a:r>
            <a:r>
              <a:rPr lang="en-US" altLang="ko-KR" sz="1600" b="1" dirty="0" smtClean="0"/>
              <a:t>) &gt;&gt; </a:t>
            </a:r>
            <a:r>
              <a:rPr lang="ko-KR" altLang="en-US" sz="1600" b="1" dirty="0" err="1" smtClean="0"/>
              <a:t>탭버튼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&gt;&gt; </a:t>
            </a:r>
            <a:r>
              <a:rPr lang="ko-KR" altLang="en-US" sz="1600" b="1" dirty="0" smtClean="0"/>
              <a:t>요새관리를 클릭했을 때 </a:t>
            </a:r>
            <a:endParaRPr lang="en-US" altLang="ko-KR" sz="1600" dirty="0" smtClean="0"/>
          </a:p>
        </p:txBody>
      </p:sp>
      <p:sp>
        <p:nvSpPr>
          <p:cNvPr id="125" name="순서도: 대체 처리 124"/>
          <p:cNvSpPr/>
          <p:nvPr/>
        </p:nvSpPr>
        <p:spPr>
          <a:xfrm>
            <a:off x="2326763" y="3731004"/>
            <a:ext cx="377710" cy="262476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길드</a:t>
            </a:r>
            <a:endParaRPr lang="en-US" altLang="ko-KR" sz="600" dirty="0" smtClean="0">
              <a:solidFill>
                <a:schemeClr val="bg1"/>
              </a:solidFill>
            </a:endParaRPr>
          </a:p>
        </p:txBody>
      </p:sp>
      <p:sp>
        <p:nvSpPr>
          <p:cNvPr id="126" name="순서도: 대체 처리 125"/>
          <p:cNvSpPr/>
          <p:nvPr/>
        </p:nvSpPr>
        <p:spPr>
          <a:xfrm>
            <a:off x="2326763" y="4102127"/>
            <a:ext cx="377710" cy="302372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옵</a:t>
            </a:r>
            <a:r>
              <a:rPr lang="ko-KR" altLang="en-US" sz="600" dirty="0">
                <a:solidFill>
                  <a:schemeClr val="bg1"/>
                </a:solidFill>
              </a:rPr>
              <a:t>션</a:t>
            </a:r>
            <a:endParaRPr lang="en-US" altLang="ko-KR" sz="600" dirty="0" smtClean="0">
              <a:solidFill>
                <a:schemeClr val="bg1"/>
              </a:solidFill>
            </a:endParaRPr>
          </a:p>
        </p:txBody>
      </p:sp>
      <p:sp>
        <p:nvSpPr>
          <p:cNvPr id="131" name="순서도: 대체 처리 130"/>
          <p:cNvSpPr/>
          <p:nvPr/>
        </p:nvSpPr>
        <p:spPr>
          <a:xfrm>
            <a:off x="2334295" y="2924944"/>
            <a:ext cx="377710" cy="302372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왕실관리</a:t>
            </a:r>
            <a:endParaRPr lang="en-US" altLang="ko-KR" sz="600" dirty="0" smtClean="0">
              <a:solidFill>
                <a:schemeClr val="bg1"/>
              </a:solidFill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4796793" y="2477824"/>
            <a:ext cx="504565" cy="159088"/>
          </a:xfrm>
          <a:prstGeom prst="rect">
            <a:avLst/>
          </a:prstGeom>
          <a:solidFill>
            <a:srgbClr val="9AACB2"/>
          </a:solidFill>
          <a:ln>
            <a:gradFill>
              <a:gsLst>
                <a:gs pos="84159">
                  <a:schemeClr val="accent1">
                    <a:lumMod val="20000"/>
                    <a:lumOff val="80000"/>
                  </a:schemeClr>
                </a:gs>
                <a:gs pos="71250">
                  <a:schemeClr val="bg1">
                    <a:lumMod val="65000"/>
                  </a:schemeClr>
                </a:gs>
                <a:gs pos="24150">
                  <a:schemeClr val="bg1">
                    <a:lumMod val="50000"/>
                  </a:schemeClr>
                </a:gs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63500" dist="38100" dir="5400000" algn="ctr" rotWithShape="0">
              <a:srgbClr val="000000">
                <a:alpha val="5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800" b="1" dirty="0" smtClean="0"/>
              <a:t>99999</a:t>
            </a:r>
            <a:endParaRPr lang="ko-KR" altLang="en-US" sz="800" b="1" dirty="0"/>
          </a:p>
        </p:txBody>
      </p:sp>
      <p:sp>
        <p:nvSpPr>
          <p:cNvPr id="149" name="직사각형 148"/>
          <p:cNvSpPr/>
          <p:nvPr/>
        </p:nvSpPr>
        <p:spPr>
          <a:xfrm>
            <a:off x="5398245" y="2463971"/>
            <a:ext cx="622684" cy="157421"/>
          </a:xfrm>
          <a:prstGeom prst="rect">
            <a:avLst/>
          </a:prstGeom>
          <a:solidFill>
            <a:srgbClr val="9AACB2"/>
          </a:solidFill>
          <a:ln>
            <a:gradFill>
              <a:gsLst>
                <a:gs pos="84159">
                  <a:schemeClr val="accent1">
                    <a:lumMod val="20000"/>
                    <a:lumOff val="80000"/>
                  </a:schemeClr>
                </a:gs>
                <a:gs pos="71250">
                  <a:schemeClr val="bg1">
                    <a:lumMod val="65000"/>
                  </a:schemeClr>
                </a:gs>
                <a:gs pos="24150">
                  <a:schemeClr val="bg1">
                    <a:lumMod val="50000"/>
                  </a:schemeClr>
                </a:gs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63500" dist="38100" dir="5400000" algn="ctr" rotWithShape="0">
              <a:srgbClr val="000000">
                <a:alpha val="5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/>
              <a:t> </a:t>
            </a:r>
            <a:r>
              <a:rPr lang="en-US" altLang="ko-KR" sz="800" b="1" dirty="0" smtClean="0"/>
              <a:t>=99999</a:t>
            </a:r>
          </a:p>
        </p:txBody>
      </p:sp>
      <p:sp>
        <p:nvSpPr>
          <p:cNvPr id="150" name="직사각형 149"/>
          <p:cNvSpPr/>
          <p:nvPr/>
        </p:nvSpPr>
        <p:spPr>
          <a:xfrm>
            <a:off x="6089295" y="2463136"/>
            <a:ext cx="622684" cy="157421"/>
          </a:xfrm>
          <a:prstGeom prst="rect">
            <a:avLst/>
          </a:prstGeom>
          <a:solidFill>
            <a:srgbClr val="9AACB2"/>
          </a:solidFill>
          <a:ln>
            <a:gradFill>
              <a:gsLst>
                <a:gs pos="84159">
                  <a:schemeClr val="accent1">
                    <a:lumMod val="20000"/>
                    <a:lumOff val="80000"/>
                  </a:schemeClr>
                </a:gs>
                <a:gs pos="71250">
                  <a:schemeClr val="bg1">
                    <a:lumMod val="65000"/>
                  </a:schemeClr>
                </a:gs>
                <a:gs pos="24150">
                  <a:schemeClr val="bg1">
                    <a:lumMod val="50000"/>
                  </a:schemeClr>
                </a:gs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63500" dist="38100" dir="5400000" algn="ctr" rotWithShape="0">
              <a:srgbClr val="000000">
                <a:alpha val="5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800" b="1" dirty="0" smtClean="0"/>
              <a:t>99999</a:t>
            </a:r>
            <a:endParaRPr lang="ko-KR" altLang="en-US" sz="800" b="1" dirty="0"/>
          </a:p>
        </p:txBody>
      </p:sp>
      <p:pic>
        <p:nvPicPr>
          <p:cNvPr id="151" name="Picture 3" descr="C:\work_2012\smart\project_LOK\ui\icon\money\money_coin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865" y="2434293"/>
            <a:ext cx="167307" cy="21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2" descr="C:\work_2012\smart\project_LOK\ui\icon\money\money_cas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020" y="2432542"/>
            <a:ext cx="183941" cy="22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6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349" y="2420888"/>
            <a:ext cx="373435" cy="37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9" name="순서도: 대체 처리 198"/>
          <p:cNvSpPr/>
          <p:nvPr/>
        </p:nvSpPr>
        <p:spPr>
          <a:xfrm>
            <a:off x="2326763" y="3319985"/>
            <a:ext cx="377710" cy="302372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요새관</a:t>
            </a:r>
            <a:r>
              <a:rPr lang="ko-KR" altLang="en-US" sz="600" dirty="0">
                <a:solidFill>
                  <a:schemeClr val="bg1"/>
                </a:solidFill>
              </a:rPr>
              <a:t>리</a:t>
            </a:r>
            <a:endParaRPr lang="en-US" altLang="ko-KR" sz="600" dirty="0" smtClean="0">
              <a:solidFill>
                <a:schemeClr val="bg1"/>
              </a:solidFill>
            </a:endParaRPr>
          </a:p>
        </p:txBody>
      </p:sp>
      <p:sp>
        <p:nvSpPr>
          <p:cNvPr id="2" name="타원형 설명선 1"/>
          <p:cNvSpPr/>
          <p:nvPr/>
        </p:nvSpPr>
        <p:spPr>
          <a:xfrm>
            <a:off x="5739183" y="3000128"/>
            <a:ext cx="69910" cy="72008"/>
          </a:xfrm>
          <a:prstGeom prst="wedgeEllipseCallout">
            <a:avLst>
              <a:gd name="adj1" fmla="val 115450"/>
              <a:gd name="adj2" fmla="val -71769"/>
            </a:avLst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b="1" dirty="0" smtClean="0">
                <a:solidFill>
                  <a:schemeClr val="tx1"/>
                </a:solidFill>
              </a:rPr>
              <a:t>9</a:t>
            </a:r>
            <a:endParaRPr lang="ko-KR" altLang="en-US" sz="400" b="1" dirty="0">
              <a:solidFill>
                <a:schemeClr val="tx1"/>
              </a:solidFill>
            </a:endParaRPr>
          </a:p>
        </p:txBody>
      </p:sp>
      <p:sp>
        <p:nvSpPr>
          <p:cNvPr id="200" name="십이각형 199"/>
          <p:cNvSpPr/>
          <p:nvPr/>
        </p:nvSpPr>
        <p:spPr>
          <a:xfrm>
            <a:off x="2987824" y="2814396"/>
            <a:ext cx="3121484" cy="1833215"/>
          </a:xfrm>
          <a:prstGeom prst="dodecagon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  <a:alpha val="0"/>
                </a:schemeClr>
              </a:gs>
              <a:gs pos="50000">
                <a:schemeClr val="accent5">
                  <a:lumMod val="40000"/>
                  <a:lumOff val="60000"/>
                  <a:alpha val="40000"/>
                </a:schemeClr>
              </a:gs>
              <a:gs pos="100000">
                <a:schemeClr val="accent5">
                  <a:lumMod val="40000"/>
                  <a:lumOff val="60000"/>
                  <a:alpha val="3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내 요새가 화면 밖에 있을 때 </a:t>
            </a:r>
            <a:r>
              <a:rPr lang="ko-KR" altLang="en-US" sz="800" dirty="0" err="1" smtClean="0"/>
              <a:t>바로가기</a:t>
            </a:r>
            <a:r>
              <a:rPr lang="ko-KR" altLang="en-US" sz="800" dirty="0" smtClean="0"/>
              <a:t> 아이콘이 나오는 영역입니다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201" name="타원형 설명선 200"/>
          <p:cNvSpPr/>
          <p:nvPr/>
        </p:nvSpPr>
        <p:spPr>
          <a:xfrm>
            <a:off x="3995428" y="2636912"/>
            <a:ext cx="432556" cy="439756"/>
          </a:xfrm>
          <a:prstGeom prst="wedgeEllipseCallout">
            <a:avLst>
              <a:gd name="adj1" fmla="val -28250"/>
              <a:gd name="adj2" fmla="val -56227"/>
            </a:avLst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9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02" name="타원형 설명선 201"/>
          <p:cNvSpPr/>
          <p:nvPr/>
        </p:nvSpPr>
        <p:spPr>
          <a:xfrm>
            <a:off x="5356249" y="2780928"/>
            <a:ext cx="290681" cy="302372"/>
          </a:xfrm>
          <a:prstGeom prst="wedgeEllipseCallout">
            <a:avLst>
              <a:gd name="adj1" fmla="val 102120"/>
              <a:gd name="adj2" fmla="val -46141"/>
            </a:avLst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8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03" name="타원형 설명선 202"/>
          <p:cNvSpPr/>
          <p:nvPr/>
        </p:nvSpPr>
        <p:spPr>
          <a:xfrm>
            <a:off x="3862911" y="2773757"/>
            <a:ext cx="265034" cy="302373"/>
          </a:xfrm>
          <a:prstGeom prst="wedgeEllipseCallout">
            <a:avLst>
              <a:gd name="adj1" fmla="val -53358"/>
              <a:gd name="adj2" fmla="val -85417"/>
            </a:avLst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5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06" name="십이각형 205"/>
          <p:cNvSpPr/>
          <p:nvPr/>
        </p:nvSpPr>
        <p:spPr>
          <a:xfrm>
            <a:off x="2636559" y="3264377"/>
            <a:ext cx="150891" cy="143172"/>
          </a:xfrm>
          <a:prstGeom prst="dodecagon">
            <a:avLst/>
          </a:prstGeom>
          <a:gradFill>
            <a:gsLst>
              <a:gs pos="0">
                <a:srgbClr val="FF0000"/>
              </a:gs>
              <a:gs pos="56000">
                <a:srgbClr val="C00000"/>
              </a:gs>
              <a:gs pos="100000">
                <a:srgbClr val="C0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207" name="타원형 설명선 206"/>
          <p:cNvSpPr/>
          <p:nvPr/>
        </p:nvSpPr>
        <p:spPr>
          <a:xfrm>
            <a:off x="5870242" y="3097599"/>
            <a:ext cx="69910" cy="72008"/>
          </a:xfrm>
          <a:prstGeom prst="wedgeEllipseCallout">
            <a:avLst>
              <a:gd name="adj1" fmla="val 115450"/>
              <a:gd name="adj2" fmla="val -71769"/>
            </a:avLst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b="1" dirty="0" smtClean="0">
                <a:solidFill>
                  <a:schemeClr val="tx1"/>
                </a:solidFill>
              </a:rPr>
              <a:t>9</a:t>
            </a:r>
            <a:endParaRPr lang="ko-KR" altLang="en-US" sz="400" b="1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359362" y="2477824"/>
            <a:ext cx="636574" cy="143568"/>
          </a:xfrm>
          <a:prstGeom prst="rect">
            <a:avLst/>
          </a:prstGeom>
          <a:solidFill>
            <a:srgbClr val="9AACB2"/>
          </a:solidFill>
          <a:ln>
            <a:gradFill>
              <a:gsLst>
                <a:gs pos="84159">
                  <a:schemeClr val="accent1">
                    <a:lumMod val="20000"/>
                    <a:lumOff val="80000"/>
                  </a:schemeClr>
                </a:gs>
                <a:gs pos="71250">
                  <a:schemeClr val="bg1">
                    <a:lumMod val="65000"/>
                  </a:schemeClr>
                </a:gs>
                <a:gs pos="24150">
                  <a:schemeClr val="bg1">
                    <a:lumMod val="50000"/>
                  </a:schemeClr>
                </a:gs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63500" dist="38100" dir="5400000" algn="ctr" rotWithShape="0">
              <a:srgbClr val="000000">
                <a:alpha val="5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9/19</a:t>
            </a:r>
            <a:r>
              <a:rPr lang="en-US" altLang="ko-KR" sz="600" dirty="0" smtClean="0"/>
              <a:t> </a:t>
            </a:r>
            <a:r>
              <a:rPr lang="en-US" altLang="ko-KR" sz="600" dirty="0" smtClean="0">
                <a:solidFill>
                  <a:srgbClr val="C00000"/>
                </a:solidFill>
              </a:rPr>
              <a:t>00:46</a:t>
            </a:r>
            <a:endParaRPr lang="ko-KR" altLang="en-US" sz="600" dirty="0">
              <a:solidFill>
                <a:srgbClr val="C00000"/>
              </a:solidFill>
            </a:endParaRPr>
          </a:p>
        </p:txBody>
      </p:sp>
      <p:pic>
        <p:nvPicPr>
          <p:cNvPr id="37" name="Picture 2" descr="C:\work_2012\smart\project_LOK\ui\icon\money\money_cas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455913"/>
            <a:ext cx="183941" cy="22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546" y="2794323"/>
            <a:ext cx="178440" cy="17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546" y="2881575"/>
            <a:ext cx="178440" cy="17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097599"/>
            <a:ext cx="178440" cy="17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388504"/>
            <a:ext cx="178440" cy="17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591133"/>
            <a:ext cx="178440" cy="17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902" y="3807157"/>
            <a:ext cx="178440" cy="17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210" y="3993480"/>
            <a:ext cx="178440" cy="17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210" y="4196109"/>
            <a:ext cx="178440" cy="17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888" y="4412133"/>
            <a:ext cx="178440" cy="17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546" y="4590573"/>
            <a:ext cx="178440" cy="17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C:\work_2014\animals\ui\sourec\icon\icon_messag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392485"/>
            <a:ext cx="356782" cy="35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십이각형 61"/>
          <p:cNvSpPr/>
          <p:nvPr/>
        </p:nvSpPr>
        <p:spPr>
          <a:xfrm>
            <a:off x="4421109" y="2423920"/>
            <a:ext cx="150891" cy="143172"/>
          </a:xfrm>
          <a:prstGeom prst="dodecagon">
            <a:avLst/>
          </a:prstGeom>
          <a:gradFill>
            <a:gsLst>
              <a:gs pos="0">
                <a:srgbClr val="FF0000"/>
              </a:gs>
              <a:gs pos="56000">
                <a:srgbClr val="C00000"/>
              </a:gs>
              <a:gs pos="100000">
                <a:srgbClr val="C0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4" name="순서도: 처리 3"/>
          <p:cNvSpPr/>
          <p:nvPr/>
        </p:nvSpPr>
        <p:spPr>
          <a:xfrm>
            <a:off x="2242542" y="2420888"/>
            <a:ext cx="4562041" cy="2569975"/>
          </a:xfrm>
          <a:prstGeom prst="flowChartProcess">
            <a:avLst/>
          </a:prstGeom>
          <a:solidFill>
            <a:schemeClr val="tx1">
              <a:alpha val="7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사각형 설명선 40"/>
          <p:cNvSpPr/>
          <p:nvPr/>
        </p:nvSpPr>
        <p:spPr>
          <a:xfrm>
            <a:off x="2987824" y="2432542"/>
            <a:ext cx="3792520" cy="2558321"/>
          </a:xfrm>
          <a:prstGeom prst="wedgeRoundRectCallout">
            <a:avLst>
              <a:gd name="adj1" fmla="val -56565"/>
              <a:gd name="adj2" fmla="val -10597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요새를 선택하세요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모서리가 둥근 사각형 설명선 46"/>
          <p:cNvSpPr/>
          <p:nvPr/>
        </p:nvSpPr>
        <p:spPr>
          <a:xfrm>
            <a:off x="4067944" y="2852936"/>
            <a:ext cx="2601177" cy="578381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순서도: 대체 처리 47"/>
          <p:cNvSpPr/>
          <p:nvPr/>
        </p:nvSpPr>
        <p:spPr>
          <a:xfrm>
            <a:off x="2329914" y="3305775"/>
            <a:ext cx="377710" cy="302372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요새관</a:t>
            </a:r>
            <a:r>
              <a:rPr lang="ko-KR" altLang="en-US" sz="600" dirty="0">
                <a:solidFill>
                  <a:schemeClr val="bg1"/>
                </a:solidFill>
              </a:rPr>
              <a:t>리</a:t>
            </a:r>
            <a:endParaRPr lang="en-US" altLang="ko-KR" sz="600" dirty="0" smtClean="0">
              <a:solidFill>
                <a:schemeClr val="bg1"/>
              </a:solidFill>
            </a:endParaRPr>
          </a:p>
        </p:txBody>
      </p:sp>
      <p:pic>
        <p:nvPicPr>
          <p:cNvPr id="49" name="Picture 3" descr="C:\Users\Administrator\Documents\GitHub\TitanSaga\src\Art\bg_block\str_fortress_a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614" y="2636912"/>
            <a:ext cx="728294" cy="80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3" descr="C:\Users\Administrator\Documents\GitHub\TitanSaga\src\Art\bg_block\str_fortress_a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634" y="3312368"/>
            <a:ext cx="728294" cy="80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538" y="2996192"/>
            <a:ext cx="276476" cy="27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810" y="2994302"/>
            <a:ext cx="290682" cy="29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492" y="2994302"/>
            <a:ext cx="290682" cy="29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293" y="2812360"/>
            <a:ext cx="441081" cy="488766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047" y="2802835"/>
            <a:ext cx="441081" cy="488766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015" y="2802835"/>
            <a:ext cx="441081" cy="488766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853" y="2802835"/>
            <a:ext cx="441081" cy="488766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40" y="2802835"/>
            <a:ext cx="441081" cy="488766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807" y="2802835"/>
            <a:ext cx="441081" cy="488766"/>
          </a:xfrm>
          <a:prstGeom prst="rect">
            <a:avLst/>
          </a:prstGeom>
        </p:spPr>
      </p:pic>
      <p:sp>
        <p:nvSpPr>
          <p:cNvPr id="75" name="모서리가 둥근 사각형 설명선 74"/>
          <p:cNvSpPr/>
          <p:nvPr/>
        </p:nvSpPr>
        <p:spPr>
          <a:xfrm>
            <a:off x="4059055" y="3479101"/>
            <a:ext cx="2601177" cy="578381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6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649" y="3622357"/>
            <a:ext cx="276476" cy="27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921" y="3620467"/>
            <a:ext cx="290682" cy="29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3" y="3620467"/>
            <a:ext cx="290682" cy="29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404" y="3438525"/>
            <a:ext cx="441081" cy="488766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732" y="3429000"/>
            <a:ext cx="441081" cy="488766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1" y="3429000"/>
            <a:ext cx="441081" cy="488766"/>
          </a:xfrm>
          <a:prstGeom prst="rect">
            <a:avLst/>
          </a:prstGeom>
        </p:spPr>
      </p:pic>
      <p:sp>
        <p:nvSpPr>
          <p:cNvPr id="82" name="모서리가 둥근 사각형 설명선 81"/>
          <p:cNvSpPr/>
          <p:nvPr/>
        </p:nvSpPr>
        <p:spPr>
          <a:xfrm>
            <a:off x="4059054" y="4139014"/>
            <a:ext cx="2601177" cy="578381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4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920" y="4280380"/>
            <a:ext cx="290682" cy="29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2" y="4280380"/>
            <a:ext cx="290682" cy="29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403" y="4098438"/>
            <a:ext cx="441081" cy="488766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731" y="4088913"/>
            <a:ext cx="441081" cy="488766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4088913"/>
            <a:ext cx="441081" cy="488766"/>
          </a:xfrm>
          <a:prstGeom prst="rect">
            <a:avLst/>
          </a:prstGeom>
        </p:spPr>
      </p:pic>
      <p:pic>
        <p:nvPicPr>
          <p:cNvPr id="89" name="Picture 3" descr="C:\Users\Administrator\Documents\GitHub\TitanSaga\src\Art\bg_block\str_fortress_a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788" y="3979481"/>
            <a:ext cx="728294" cy="80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순서도: 대체 처리 89"/>
          <p:cNvSpPr/>
          <p:nvPr/>
        </p:nvSpPr>
        <p:spPr>
          <a:xfrm>
            <a:off x="6020929" y="2459631"/>
            <a:ext cx="558973" cy="302372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bg1"/>
                </a:solidFill>
              </a:rPr>
              <a:t>위험 순</a:t>
            </a:r>
            <a:endParaRPr lang="en-US" altLang="ko-KR" sz="700" dirty="0" smtClean="0">
              <a:solidFill>
                <a:schemeClr val="bg1"/>
              </a:solidFill>
            </a:endParaRPr>
          </a:p>
        </p:txBody>
      </p:sp>
      <p:sp>
        <p:nvSpPr>
          <p:cNvPr id="91" name="십이각형 90"/>
          <p:cNvSpPr/>
          <p:nvPr/>
        </p:nvSpPr>
        <p:spPr>
          <a:xfrm>
            <a:off x="3728009" y="2760975"/>
            <a:ext cx="150891" cy="143172"/>
          </a:xfrm>
          <a:prstGeom prst="dodecagon">
            <a:avLst/>
          </a:prstGeom>
          <a:gradFill>
            <a:gsLst>
              <a:gs pos="0">
                <a:srgbClr val="FF0000"/>
              </a:gs>
              <a:gs pos="56000">
                <a:srgbClr val="C00000"/>
              </a:gs>
              <a:gs pos="100000">
                <a:srgbClr val="C0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92" name="십이각형 91"/>
          <p:cNvSpPr/>
          <p:nvPr/>
        </p:nvSpPr>
        <p:spPr>
          <a:xfrm>
            <a:off x="3732976" y="3431317"/>
            <a:ext cx="150891" cy="143172"/>
          </a:xfrm>
          <a:prstGeom prst="dodecagon">
            <a:avLst/>
          </a:prstGeom>
          <a:gradFill>
            <a:gsLst>
              <a:gs pos="0">
                <a:srgbClr val="FF0000"/>
              </a:gs>
              <a:gs pos="56000">
                <a:srgbClr val="C00000"/>
              </a:gs>
              <a:gs pos="100000">
                <a:srgbClr val="C0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pic>
        <p:nvPicPr>
          <p:cNvPr id="93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790" y="4302811"/>
            <a:ext cx="276476" cy="27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십이각형 82"/>
          <p:cNvSpPr/>
          <p:nvPr/>
        </p:nvSpPr>
        <p:spPr>
          <a:xfrm>
            <a:off x="4289457" y="3583717"/>
            <a:ext cx="150891" cy="143172"/>
          </a:xfrm>
          <a:prstGeom prst="dodecagon">
            <a:avLst/>
          </a:prstGeom>
          <a:gradFill>
            <a:gsLst>
              <a:gs pos="0">
                <a:srgbClr val="FF0000"/>
              </a:gs>
              <a:gs pos="56000">
                <a:srgbClr val="C00000"/>
              </a:gs>
              <a:gs pos="100000">
                <a:srgbClr val="C0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94" name="십이각형 93"/>
          <p:cNvSpPr/>
          <p:nvPr/>
        </p:nvSpPr>
        <p:spPr>
          <a:xfrm>
            <a:off x="4314905" y="2940128"/>
            <a:ext cx="150891" cy="143172"/>
          </a:xfrm>
          <a:prstGeom prst="dodecagon">
            <a:avLst/>
          </a:prstGeom>
          <a:gradFill>
            <a:gsLst>
              <a:gs pos="0">
                <a:srgbClr val="FF0000"/>
              </a:gs>
              <a:gs pos="56000">
                <a:srgbClr val="C00000"/>
              </a:gs>
              <a:gs pos="100000">
                <a:srgbClr val="C0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95" name="십이각형 94"/>
          <p:cNvSpPr/>
          <p:nvPr/>
        </p:nvSpPr>
        <p:spPr>
          <a:xfrm>
            <a:off x="4917285" y="2956761"/>
            <a:ext cx="150891" cy="143172"/>
          </a:xfrm>
          <a:prstGeom prst="dodecagon">
            <a:avLst/>
          </a:prstGeom>
          <a:gradFill>
            <a:gsLst>
              <a:gs pos="0">
                <a:srgbClr val="FF0000"/>
              </a:gs>
              <a:gs pos="56000">
                <a:srgbClr val="C00000"/>
              </a:gs>
              <a:gs pos="100000">
                <a:srgbClr val="C0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97" name="순서도: 대체 처리 96"/>
          <p:cNvSpPr/>
          <p:nvPr/>
        </p:nvSpPr>
        <p:spPr>
          <a:xfrm>
            <a:off x="3201193" y="3223954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98" name="순서도: 대체 처리 97"/>
          <p:cNvSpPr/>
          <p:nvPr/>
        </p:nvSpPr>
        <p:spPr>
          <a:xfrm>
            <a:off x="3201192" y="3948558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99" name="순서도: 대체 처리 98"/>
          <p:cNvSpPr/>
          <p:nvPr/>
        </p:nvSpPr>
        <p:spPr>
          <a:xfrm>
            <a:off x="3209122" y="4620791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100" name="순서도: 대체 처리 99"/>
          <p:cNvSpPr/>
          <p:nvPr/>
        </p:nvSpPr>
        <p:spPr>
          <a:xfrm>
            <a:off x="3347864" y="4653136"/>
            <a:ext cx="492394" cy="216747"/>
          </a:xfrm>
          <a:prstGeom prst="flowChartAlternateProcess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회복 중</a:t>
            </a:r>
            <a:endParaRPr lang="en-US" altLang="ko-KR" sz="6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600" dirty="0" smtClean="0">
                <a:solidFill>
                  <a:schemeClr val="bg1"/>
                </a:solidFill>
              </a:rPr>
              <a:t>55</a:t>
            </a:r>
            <a:r>
              <a:rPr lang="ko-KR" altLang="en-US" sz="600" dirty="0" smtClean="0">
                <a:solidFill>
                  <a:schemeClr val="bg1"/>
                </a:solidFill>
              </a:rPr>
              <a:t>초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85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542" y="2414611"/>
            <a:ext cx="4561706" cy="2571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b="1" dirty="0" smtClean="0"/>
              <a:t>UX – </a:t>
            </a:r>
            <a:r>
              <a:rPr lang="ko-KR" altLang="en-US" sz="1600" b="1" dirty="0" smtClean="0"/>
              <a:t>요새관리 </a:t>
            </a:r>
            <a:r>
              <a:rPr lang="en-US" altLang="ko-KR" sz="1600" b="1" dirty="0" smtClean="0"/>
              <a:t>&gt;&gt; </a:t>
            </a:r>
            <a:r>
              <a:rPr lang="ko-KR" altLang="en-US" sz="1600" b="1" dirty="0" smtClean="0"/>
              <a:t>요새내부</a:t>
            </a:r>
            <a:endParaRPr lang="en-US" altLang="ko-KR" sz="1600" dirty="0" smtClean="0"/>
          </a:p>
        </p:txBody>
      </p:sp>
      <p:sp>
        <p:nvSpPr>
          <p:cNvPr id="60" name="모서리가 둥근 사각형 설명선 59"/>
          <p:cNvSpPr/>
          <p:nvPr/>
        </p:nvSpPr>
        <p:spPr>
          <a:xfrm>
            <a:off x="2242542" y="2432543"/>
            <a:ext cx="4537802" cy="348386"/>
          </a:xfrm>
          <a:prstGeom prst="wedgeRoundRectCallout">
            <a:avLst>
              <a:gd name="adj1" fmla="val -50759"/>
              <a:gd name="adj2" fmla="val -23016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</a:t>
            </a:r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LV.5  </a:t>
            </a:r>
            <a:r>
              <a:rPr lang="ko-KR" altLang="en-US" sz="7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전투력 </a:t>
            </a:r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99999</a:t>
            </a:r>
          </a:p>
          <a:p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</a:t>
            </a:r>
            <a:r>
              <a:rPr lang="ko-KR" altLang="en-US" sz="1050" b="1" dirty="0" smtClean="0">
                <a:solidFill>
                  <a:srgbClr val="00B050"/>
                </a:solidFill>
              </a:rPr>
              <a:t>알파</a:t>
            </a:r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의 요새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2" name="순서도: 대체 처리 71"/>
          <p:cNvSpPr/>
          <p:nvPr/>
        </p:nvSpPr>
        <p:spPr>
          <a:xfrm>
            <a:off x="2339752" y="2510511"/>
            <a:ext cx="385242" cy="270417"/>
          </a:xfrm>
          <a:prstGeom prst="flowChartAlternateProcess">
            <a:avLst/>
          </a:prstGeom>
          <a:gradFill>
            <a:gsLst>
              <a:gs pos="0">
                <a:srgbClr val="FFFF00"/>
              </a:gs>
              <a:gs pos="50000">
                <a:srgbClr val="FFCC00"/>
              </a:gs>
              <a:gs pos="100000">
                <a:srgbClr val="FFCC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rgbClr val="7A6C64"/>
                </a:solidFill>
              </a:rPr>
              <a:t>◀</a:t>
            </a:r>
            <a:endParaRPr lang="en-US" altLang="ko-KR" sz="1100" b="1" dirty="0" smtClean="0">
              <a:solidFill>
                <a:srgbClr val="7A6C64"/>
              </a:solidFill>
            </a:endParaRPr>
          </a:p>
        </p:txBody>
      </p:sp>
      <p:sp>
        <p:nvSpPr>
          <p:cNvPr id="73" name="순서도: 대체 처리 72"/>
          <p:cNvSpPr/>
          <p:nvPr/>
        </p:nvSpPr>
        <p:spPr>
          <a:xfrm>
            <a:off x="5148064" y="2577640"/>
            <a:ext cx="864096" cy="157332"/>
          </a:xfrm>
          <a:prstGeom prst="flowChartAlternateProcess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r>
              <a:rPr lang="ko-KR" altLang="en-US" sz="1000" dirty="0" smtClean="0">
                <a:solidFill>
                  <a:schemeClr val="bg1"/>
                </a:solidFill>
              </a:rPr>
              <a:t>시간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79" name="모서리가 둥근 사각형 설명선 78"/>
          <p:cNvSpPr/>
          <p:nvPr/>
        </p:nvSpPr>
        <p:spPr>
          <a:xfrm>
            <a:off x="2328063" y="2848787"/>
            <a:ext cx="459463" cy="607013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rgbClr val="FFCC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모서리가 둥근 사각형 설명선 79"/>
          <p:cNvSpPr/>
          <p:nvPr/>
        </p:nvSpPr>
        <p:spPr>
          <a:xfrm>
            <a:off x="2320183" y="3512466"/>
            <a:ext cx="459463" cy="607013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모서리가 둥근 사각형 설명선 80"/>
          <p:cNvSpPr/>
          <p:nvPr/>
        </p:nvSpPr>
        <p:spPr>
          <a:xfrm>
            <a:off x="2328063" y="4190139"/>
            <a:ext cx="459463" cy="607013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2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774" y="2898580"/>
            <a:ext cx="346935" cy="34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십이각형 82"/>
          <p:cNvSpPr/>
          <p:nvPr/>
        </p:nvSpPr>
        <p:spPr>
          <a:xfrm>
            <a:off x="2620909" y="2844407"/>
            <a:ext cx="150891" cy="143172"/>
          </a:xfrm>
          <a:prstGeom prst="dodecagon">
            <a:avLst/>
          </a:prstGeom>
          <a:gradFill>
            <a:gsLst>
              <a:gs pos="0">
                <a:srgbClr val="FF0000"/>
              </a:gs>
              <a:gs pos="56000">
                <a:srgbClr val="C00000"/>
              </a:gs>
              <a:gs pos="100000">
                <a:srgbClr val="C0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pic>
        <p:nvPicPr>
          <p:cNvPr id="84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863" y="3542763"/>
            <a:ext cx="346935" cy="34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십이각형 84"/>
          <p:cNvSpPr/>
          <p:nvPr/>
        </p:nvSpPr>
        <p:spPr>
          <a:xfrm>
            <a:off x="2608998" y="3488590"/>
            <a:ext cx="150891" cy="143172"/>
          </a:xfrm>
          <a:prstGeom prst="dodecagon">
            <a:avLst/>
          </a:prstGeom>
          <a:gradFill>
            <a:gsLst>
              <a:gs pos="0">
                <a:srgbClr val="FF0000"/>
              </a:gs>
              <a:gs pos="56000">
                <a:srgbClr val="C00000"/>
              </a:gs>
              <a:gs pos="100000">
                <a:srgbClr val="C0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86" name="모서리가 둥근 사각형 설명선 85"/>
          <p:cNvSpPr/>
          <p:nvPr/>
        </p:nvSpPr>
        <p:spPr>
          <a:xfrm>
            <a:off x="267565" y="5213480"/>
            <a:ext cx="1003417" cy="1484048"/>
          </a:xfrm>
          <a:prstGeom prst="wedgeRoundRectCallout">
            <a:avLst>
              <a:gd name="adj1" fmla="val -49068"/>
              <a:gd name="adj2" fmla="val 1776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7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39" y="5213480"/>
            <a:ext cx="964823" cy="96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십이각형 87"/>
          <p:cNvSpPr/>
          <p:nvPr/>
        </p:nvSpPr>
        <p:spPr>
          <a:xfrm>
            <a:off x="1106632" y="5102402"/>
            <a:ext cx="313061" cy="302912"/>
          </a:xfrm>
          <a:prstGeom prst="dodecagon">
            <a:avLst/>
          </a:prstGeom>
          <a:gradFill>
            <a:gsLst>
              <a:gs pos="0">
                <a:srgbClr val="FF0000"/>
              </a:gs>
              <a:gs pos="56000">
                <a:srgbClr val="C00000"/>
              </a:gs>
              <a:gs pos="100000">
                <a:srgbClr val="C0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!</a:t>
            </a:r>
            <a:endParaRPr lang="ko-KR" altLang="en-US" sz="1600" b="1" dirty="0"/>
          </a:p>
        </p:txBody>
      </p:sp>
      <p:sp>
        <p:nvSpPr>
          <p:cNvPr id="90" name="순서도: 대체 처리 89"/>
          <p:cNvSpPr/>
          <p:nvPr/>
        </p:nvSpPr>
        <p:spPr>
          <a:xfrm>
            <a:off x="314033" y="6409495"/>
            <a:ext cx="949130" cy="216747"/>
          </a:xfrm>
          <a:prstGeom prst="flowChartAlternateProcess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25/240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91" name="십이각형 90"/>
          <p:cNvSpPr/>
          <p:nvPr/>
        </p:nvSpPr>
        <p:spPr>
          <a:xfrm>
            <a:off x="298339" y="6193471"/>
            <a:ext cx="152028" cy="164496"/>
          </a:xfrm>
          <a:prstGeom prst="dodecagon">
            <a:avLst/>
          </a:prstGeom>
          <a:gradFill>
            <a:gsLst>
              <a:gs pos="0">
                <a:srgbClr val="92D050"/>
              </a:gs>
              <a:gs pos="5600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A</a:t>
            </a:r>
            <a:endParaRPr lang="ko-KR" altLang="en-US" sz="800" dirty="0"/>
          </a:p>
        </p:txBody>
      </p:sp>
      <p:sp>
        <p:nvSpPr>
          <p:cNvPr id="92" name="십이각형 91"/>
          <p:cNvSpPr/>
          <p:nvPr/>
        </p:nvSpPr>
        <p:spPr>
          <a:xfrm>
            <a:off x="450739" y="6193471"/>
            <a:ext cx="152028" cy="164496"/>
          </a:xfrm>
          <a:prstGeom prst="dodecagon">
            <a:avLst/>
          </a:prstGeom>
          <a:gradFill>
            <a:gsLst>
              <a:gs pos="0">
                <a:srgbClr val="92D050"/>
              </a:gs>
              <a:gs pos="5600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B</a:t>
            </a:r>
            <a:endParaRPr lang="ko-KR" altLang="en-US" sz="800" dirty="0"/>
          </a:p>
        </p:txBody>
      </p:sp>
      <p:sp>
        <p:nvSpPr>
          <p:cNvPr id="93" name="십이각형 92"/>
          <p:cNvSpPr/>
          <p:nvPr/>
        </p:nvSpPr>
        <p:spPr>
          <a:xfrm>
            <a:off x="613344" y="6193471"/>
            <a:ext cx="152028" cy="164496"/>
          </a:xfrm>
          <a:prstGeom prst="dodecagon">
            <a:avLst/>
          </a:prstGeom>
          <a:gradFill>
            <a:gsLst>
              <a:gs pos="0">
                <a:srgbClr val="92D050"/>
              </a:gs>
              <a:gs pos="5600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C</a:t>
            </a:r>
            <a:endParaRPr lang="ko-KR" altLang="en-US" sz="800" dirty="0"/>
          </a:p>
        </p:txBody>
      </p:sp>
      <p:sp>
        <p:nvSpPr>
          <p:cNvPr id="94" name="십이각형 93"/>
          <p:cNvSpPr/>
          <p:nvPr/>
        </p:nvSpPr>
        <p:spPr>
          <a:xfrm>
            <a:off x="772150" y="6193471"/>
            <a:ext cx="152028" cy="164496"/>
          </a:xfrm>
          <a:prstGeom prst="dodecagon">
            <a:avLst/>
          </a:prstGeom>
          <a:gradFill>
            <a:gsLst>
              <a:gs pos="0">
                <a:srgbClr val="92D050"/>
              </a:gs>
              <a:gs pos="5600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D</a:t>
            </a:r>
            <a:endParaRPr lang="ko-KR" altLang="en-US" sz="800" dirty="0"/>
          </a:p>
        </p:txBody>
      </p:sp>
      <p:sp>
        <p:nvSpPr>
          <p:cNvPr id="95" name="십이각형 94"/>
          <p:cNvSpPr/>
          <p:nvPr/>
        </p:nvSpPr>
        <p:spPr>
          <a:xfrm>
            <a:off x="938912" y="6193471"/>
            <a:ext cx="152028" cy="164496"/>
          </a:xfrm>
          <a:prstGeom prst="dodecagon">
            <a:avLst/>
          </a:prstGeom>
          <a:gradFill>
            <a:gsLst>
              <a:gs pos="0">
                <a:srgbClr val="92D050"/>
              </a:gs>
              <a:gs pos="5600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E</a:t>
            </a:r>
            <a:endParaRPr lang="ko-KR" altLang="en-US" sz="800" dirty="0"/>
          </a:p>
        </p:txBody>
      </p:sp>
      <p:sp>
        <p:nvSpPr>
          <p:cNvPr id="96" name="십이각형 95"/>
          <p:cNvSpPr/>
          <p:nvPr/>
        </p:nvSpPr>
        <p:spPr>
          <a:xfrm>
            <a:off x="1095442" y="6193471"/>
            <a:ext cx="152028" cy="164496"/>
          </a:xfrm>
          <a:prstGeom prst="dodecagon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6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F</a:t>
            </a:r>
            <a:endParaRPr lang="ko-KR" altLang="en-US" sz="800" dirty="0"/>
          </a:p>
        </p:txBody>
      </p:sp>
      <p:sp>
        <p:nvSpPr>
          <p:cNvPr id="98" name="TextBox 97"/>
          <p:cNvSpPr txBox="1"/>
          <p:nvPr/>
        </p:nvSpPr>
        <p:spPr>
          <a:xfrm>
            <a:off x="267565" y="5916693"/>
            <a:ext cx="1003417" cy="261610"/>
          </a:xfrm>
          <a:prstGeom prst="rect">
            <a:avLst/>
          </a:prstGeom>
          <a:noFill/>
          <a:effectLst>
            <a:outerShdw blurRad="63500" dist="12700" dir="5400000" algn="t" rotWithShape="0">
              <a:srgbClr val="FF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rgbClr val="FFFF00"/>
                </a:solidFill>
              </a:rPr>
              <a:t>★★★</a:t>
            </a:r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★★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9" name="십이각형 98"/>
          <p:cNvSpPr/>
          <p:nvPr/>
        </p:nvSpPr>
        <p:spPr>
          <a:xfrm>
            <a:off x="314033" y="5236647"/>
            <a:ext cx="304428" cy="248921"/>
          </a:xfrm>
          <a:prstGeom prst="dodecagon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6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400" dirty="0" smtClean="0"/>
              <a:t>22</a:t>
            </a:r>
            <a:endParaRPr lang="ko-KR" altLang="en-US" sz="1400" dirty="0"/>
          </a:p>
        </p:txBody>
      </p:sp>
      <p:sp>
        <p:nvSpPr>
          <p:cNvPr id="100" name="순서도: 대체 처리 99"/>
          <p:cNvSpPr/>
          <p:nvPr/>
        </p:nvSpPr>
        <p:spPr>
          <a:xfrm>
            <a:off x="2390862" y="4249890"/>
            <a:ext cx="302861" cy="243755"/>
          </a:xfrm>
          <a:prstGeom prst="flowChartAlternateProcess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+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01" name="사각형 설명선 100"/>
          <p:cNvSpPr/>
          <p:nvPr/>
        </p:nvSpPr>
        <p:spPr>
          <a:xfrm>
            <a:off x="1403650" y="3001010"/>
            <a:ext cx="599467" cy="331636"/>
          </a:xfrm>
          <a:prstGeom prst="wedgeRectCallout">
            <a:avLst>
              <a:gd name="adj1" fmla="val 70939"/>
              <a:gd name="adj2" fmla="val 19585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CC00"/>
                </a:solidFill>
              </a:rPr>
              <a:t>영웅</a:t>
            </a:r>
            <a:endParaRPr lang="en-US" altLang="ko-KR" sz="1000" dirty="0" smtClean="0">
              <a:solidFill>
                <a:srgbClr val="FFCC00"/>
              </a:solidFill>
            </a:endParaRPr>
          </a:p>
        </p:txBody>
      </p:sp>
      <p:sp>
        <p:nvSpPr>
          <p:cNvPr id="102" name="사각형 설명선 101"/>
          <p:cNvSpPr/>
          <p:nvPr/>
        </p:nvSpPr>
        <p:spPr>
          <a:xfrm>
            <a:off x="1403649" y="3673428"/>
            <a:ext cx="599467" cy="331636"/>
          </a:xfrm>
          <a:prstGeom prst="wedgeRectCallout">
            <a:avLst>
              <a:gd name="adj1" fmla="val 67061"/>
              <a:gd name="adj2" fmla="val 17249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CC00"/>
                </a:solidFill>
              </a:rPr>
              <a:t>병사</a:t>
            </a:r>
            <a:r>
              <a:rPr lang="en-US" altLang="ko-KR" sz="1000" dirty="0" smtClean="0">
                <a:solidFill>
                  <a:srgbClr val="FFCC00"/>
                </a:solidFill>
              </a:rPr>
              <a:t>1</a:t>
            </a:r>
          </a:p>
        </p:txBody>
      </p:sp>
      <p:sp>
        <p:nvSpPr>
          <p:cNvPr id="103" name="사각형 설명선 102"/>
          <p:cNvSpPr/>
          <p:nvPr/>
        </p:nvSpPr>
        <p:spPr>
          <a:xfrm>
            <a:off x="1403648" y="4321500"/>
            <a:ext cx="599467" cy="331636"/>
          </a:xfrm>
          <a:prstGeom prst="wedgeRectCallout">
            <a:avLst>
              <a:gd name="adj1" fmla="val 69647"/>
              <a:gd name="adj2" fmla="val 1958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CC00"/>
                </a:solidFill>
              </a:rPr>
              <a:t>병사</a:t>
            </a:r>
            <a:r>
              <a:rPr lang="en-US" altLang="ko-KR" sz="1000" dirty="0" smtClean="0">
                <a:solidFill>
                  <a:srgbClr val="FFCC00"/>
                </a:solidFill>
              </a:rPr>
              <a:t>2</a:t>
            </a:r>
          </a:p>
        </p:txBody>
      </p:sp>
      <p:sp>
        <p:nvSpPr>
          <p:cNvPr id="104" name="사각형 설명선 103"/>
          <p:cNvSpPr/>
          <p:nvPr/>
        </p:nvSpPr>
        <p:spPr>
          <a:xfrm>
            <a:off x="5724128" y="1892749"/>
            <a:ext cx="2381525" cy="331636"/>
          </a:xfrm>
          <a:prstGeom prst="wedgeRectCallout">
            <a:avLst>
              <a:gd name="adj1" fmla="val -41015"/>
              <a:gd name="adj2" fmla="val 101367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CC00"/>
                </a:solidFill>
              </a:rPr>
              <a:t>회복 중 상태 </a:t>
            </a:r>
            <a:r>
              <a:rPr lang="en-US" altLang="ko-KR" sz="1000" dirty="0" smtClean="0">
                <a:solidFill>
                  <a:srgbClr val="FFCC00"/>
                </a:solidFill>
              </a:rPr>
              <a:t>&gt;&gt; </a:t>
            </a:r>
            <a:r>
              <a:rPr lang="ko-KR" altLang="en-US" sz="1000" dirty="0" smtClean="0">
                <a:solidFill>
                  <a:srgbClr val="FFCC00"/>
                </a:solidFill>
              </a:rPr>
              <a:t>연료충전 상태</a:t>
            </a:r>
            <a:endParaRPr lang="en-US" altLang="ko-KR" sz="1000" dirty="0" smtClean="0">
              <a:solidFill>
                <a:srgbClr val="FFCC00"/>
              </a:solidFill>
            </a:endParaRPr>
          </a:p>
        </p:txBody>
      </p:sp>
      <p:sp>
        <p:nvSpPr>
          <p:cNvPr id="112" name="사각형 설명선 111"/>
          <p:cNvSpPr/>
          <p:nvPr/>
        </p:nvSpPr>
        <p:spPr>
          <a:xfrm>
            <a:off x="251520" y="1892749"/>
            <a:ext cx="3600399" cy="331636"/>
          </a:xfrm>
          <a:prstGeom prst="wedgeRectCallout">
            <a:avLst>
              <a:gd name="adj1" fmla="val 20207"/>
              <a:gd name="adj2" fmla="val 108377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CC00"/>
                </a:solidFill>
              </a:rPr>
              <a:t>요새의 이름은 영웅의 이름에 따라 자동으로 결정된다</a:t>
            </a:r>
            <a:r>
              <a:rPr lang="en-US" altLang="ko-KR" sz="1000" dirty="0" smtClean="0">
                <a:solidFill>
                  <a:srgbClr val="FFCC00"/>
                </a:solidFill>
              </a:rPr>
              <a:t>.</a:t>
            </a:r>
          </a:p>
          <a:p>
            <a:pPr algn="ctr"/>
            <a:r>
              <a:rPr lang="ko-KR" altLang="en-US" sz="1000" dirty="0" smtClean="0">
                <a:solidFill>
                  <a:srgbClr val="FFCC00"/>
                </a:solidFill>
              </a:rPr>
              <a:t>클릭하면 바꿀 수 있다</a:t>
            </a:r>
            <a:r>
              <a:rPr lang="en-US" altLang="ko-KR" sz="1000" dirty="0" smtClean="0">
                <a:solidFill>
                  <a:srgbClr val="FFCC00"/>
                </a:solidFill>
              </a:rPr>
              <a:t>.</a:t>
            </a:r>
          </a:p>
        </p:txBody>
      </p:sp>
      <p:sp>
        <p:nvSpPr>
          <p:cNvPr id="114" name="순서도: 대체 처리 113"/>
          <p:cNvSpPr/>
          <p:nvPr/>
        </p:nvSpPr>
        <p:spPr>
          <a:xfrm>
            <a:off x="6107943" y="2459631"/>
            <a:ext cx="624298" cy="302372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bg1"/>
                </a:solidFill>
              </a:rPr>
              <a:t>즉시완성</a:t>
            </a:r>
            <a:endParaRPr lang="en-US" altLang="ko-KR" sz="7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700" dirty="0" smtClean="0">
                <a:solidFill>
                  <a:srgbClr val="FFC000"/>
                </a:solidFill>
              </a:rPr>
              <a:t>5000G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4860032" y="2421468"/>
            <a:ext cx="1251917" cy="200055"/>
          </a:xfrm>
          <a:prstGeom prst="rect">
            <a:avLst/>
          </a:prstGeom>
          <a:noFill/>
          <a:effectLst>
            <a:outerShdw blurRad="50800" dist="12700" sx="1000" sy="1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연료를 충전 중입니다</a:t>
            </a:r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47" name="사각형 설명선 46"/>
          <p:cNvSpPr/>
          <p:nvPr/>
        </p:nvSpPr>
        <p:spPr>
          <a:xfrm>
            <a:off x="1547664" y="5213480"/>
            <a:ext cx="2088232" cy="1484048"/>
          </a:xfrm>
          <a:prstGeom prst="wedgeRectCallout">
            <a:avLst>
              <a:gd name="adj1" fmla="val -65930"/>
              <a:gd name="adj2" fmla="val 2537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</a:rPr>
              <a:t>유형</a:t>
            </a:r>
            <a:r>
              <a:rPr lang="en-US" altLang="ko-KR" sz="1000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</a:rPr>
              <a:t>공격</a:t>
            </a:r>
            <a:r>
              <a:rPr lang="en-US" altLang="ko-KR" sz="1000" dirty="0" smtClean="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</a:rPr>
              <a:t>방어</a:t>
            </a:r>
            <a:r>
              <a:rPr lang="en-US" altLang="ko-KR" sz="1000" dirty="0" smtClean="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</a:rPr>
              <a:t>지원 등</a:t>
            </a:r>
            <a:r>
              <a:rPr lang="en-US" altLang="ko-KR" sz="1000" dirty="0" smtClean="0">
                <a:solidFill>
                  <a:schemeClr val="bg1">
                    <a:lumMod val="95000"/>
                  </a:schemeClr>
                </a:solidFill>
              </a:rPr>
              <a:t>..)</a:t>
            </a:r>
          </a:p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</a:rPr>
              <a:t>속성</a:t>
            </a:r>
            <a:r>
              <a:rPr lang="en-US" altLang="ko-KR" sz="1000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</a:rPr>
              <a:t>테두리 컬러 </a:t>
            </a:r>
            <a:r>
              <a:rPr lang="en-US" altLang="ko-KR" sz="1000" dirty="0" smtClean="0">
                <a:solidFill>
                  <a:srgbClr val="FF0000"/>
                </a:solidFill>
              </a:rPr>
              <a:t>R </a:t>
            </a:r>
            <a:r>
              <a:rPr lang="en-US" altLang="ko-KR" sz="1000" dirty="0" smtClean="0">
                <a:solidFill>
                  <a:srgbClr val="92D050"/>
                </a:solidFill>
              </a:rPr>
              <a:t>G</a:t>
            </a:r>
            <a:r>
              <a:rPr lang="en-US" altLang="ko-KR" sz="1000" dirty="0" smtClean="0">
                <a:solidFill>
                  <a:srgbClr val="FFCC00"/>
                </a:solidFill>
              </a:rPr>
              <a:t> </a:t>
            </a:r>
            <a:r>
              <a:rPr lang="en-US" altLang="ko-KR" sz="1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</a:t>
            </a:r>
            <a:r>
              <a:rPr lang="en-US" altLang="ko-KR" sz="1000" dirty="0" smtClean="0">
                <a:solidFill>
                  <a:srgbClr val="FFCC00"/>
                </a:solidFill>
              </a:rPr>
              <a:t> </a:t>
            </a:r>
            <a:r>
              <a:rPr lang="en-US" altLang="ko-KR" sz="1000" dirty="0" smtClean="0">
                <a:solidFill>
                  <a:schemeClr val="bg1">
                    <a:lumMod val="95000"/>
                  </a:schemeClr>
                </a:solidFill>
              </a:rPr>
              <a:t>N</a:t>
            </a:r>
            <a:r>
              <a:rPr lang="en-US" altLang="ko-KR" sz="1000" dirty="0" smtClean="0">
                <a:solidFill>
                  <a:srgbClr val="FFCC00"/>
                </a:solidFill>
              </a:rPr>
              <a:t>)</a:t>
            </a:r>
          </a:p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</a:rPr>
              <a:t>레벨</a:t>
            </a:r>
            <a:endParaRPr lang="en-US" altLang="ko-KR" sz="1000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</a:rPr>
              <a:t>등급</a:t>
            </a:r>
            <a:endParaRPr lang="en-US" altLang="ko-KR" sz="1000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</a:rPr>
              <a:t>알림 </a:t>
            </a:r>
            <a:r>
              <a:rPr lang="en-US" altLang="ko-KR" sz="1000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</a:rPr>
              <a:t>승급가능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</a:rPr>
              <a:t>표시</a:t>
            </a:r>
            <a:r>
              <a:rPr lang="en-US" altLang="ko-KR" sz="1000" dirty="0" smtClean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pPr algn="ctr"/>
            <a:r>
              <a:rPr lang="en-US" altLang="ko-KR" sz="1000" dirty="0" smtClean="0">
                <a:solidFill>
                  <a:schemeClr val="bg1">
                    <a:lumMod val="95000"/>
                  </a:schemeClr>
                </a:solidFill>
              </a:rPr>
              <a:t>Level Up</a:t>
            </a:r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</a:rPr>
              <a:t> 재료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bg1">
                    <a:lumMod val="95000"/>
                  </a:schemeClr>
                </a:solidFill>
              </a:rPr>
              <a:t> Up Grade</a:t>
            </a:r>
            <a:r>
              <a:rPr lang="ko-KR" altLang="en-US" sz="1000" dirty="0" smtClean="0">
                <a:solidFill>
                  <a:schemeClr val="bg1">
                    <a:lumMod val="95000"/>
                  </a:schemeClr>
                </a:solidFill>
              </a:rPr>
              <a:t> 재료</a:t>
            </a:r>
            <a:endParaRPr lang="en-US" altLang="ko-KR" sz="1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1" name="십이각형 50"/>
          <p:cNvSpPr/>
          <p:nvPr/>
        </p:nvSpPr>
        <p:spPr>
          <a:xfrm>
            <a:off x="6296385" y="3653898"/>
            <a:ext cx="150891" cy="143172"/>
          </a:xfrm>
          <a:prstGeom prst="dodecagon">
            <a:avLst/>
          </a:prstGeom>
          <a:gradFill>
            <a:gsLst>
              <a:gs pos="0">
                <a:srgbClr val="FF0000"/>
              </a:gs>
              <a:gs pos="56000">
                <a:srgbClr val="C00000"/>
              </a:gs>
              <a:gs pos="100000">
                <a:srgbClr val="C0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54" name="순서도: 대체 처리 53"/>
          <p:cNvSpPr/>
          <p:nvPr/>
        </p:nvSpPr>
        <p:spPr>
          <a:xfrm>
            <a:off x="4644008" y="2450709"/>
            <a:ext cx="432048" cy="302372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bg1"/>
                </a:solidFill>
              </a:rPr>
              <a:t>병력</a:t>
            </a:r>
            <a:endParaRPr lang="en-US" altLang="ko-KR" sz="700" dirty="0" smtClean="0">
              <a:solidFill>
                <a:schemeClr val="bg1"/>
              </a:solidFill>
            </a:endParaRPr>
          </a:p>
          <a:p>
            <a:pPr algn="ctr"/>
            <a:endParaRPr lang="en-US" altLang="ko-KR" sz="700" dirty="0" smtClean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607869" y="2563128"/>
            <a:ext cx="504326" cy="200055"/>
          </a:xfrm>
          <a:prstGeom prst="rect">
            <a:avLst/>
          </a:prstGeom>
          <a:noFill/>
          <a:effectLst>
            <a:outerShdw blurRad="50800" dist="12700" sx="1000" sy="1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20/240</a:t>
            </a:r>
          </a:p>
        </p:txBody>
      </p:sp>
      <p:sp>
        <p:nvSpPr>
          <p:cNvPr id="57" name="순서도: 대체 처리 56"/>
          <p:cNvSpPr/>
          <p:nvPr/>
        </p:nvSpPr>
        <p:spPr>
          <a:xfrm>
            <a:off x="4163355" y="2450709"/>
            <a:ext cx="432048" cy="302372"/>
          </a:xfrm>
          <a:prstGeom prst="flowChartAlternateProcess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>
            <a:noFill/>
          </a:ln>
          <a:effectLst>
            <a:outerShdw sx="1000" sy="1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외부지원</a:t>
            </a:r>
            <a:endParaRPr lang="en-US" altLang="ko-KR" sz="7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700" dirty="0" smtClean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091077" y="2564904"/>
            <a:ext cx="504326" cy="200055"/>
          </a:xfrm>
          <a:prstGeom prst="rect">
            <a:avLst/>
          </a:prstGeom>
          <a:noFill/>
          <a:effectLst>
            <a:outerShdw sx="1000" sy="1000" algn="t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20/240</a:t>
            </a:r>
          </a:p>
        </p:txBody>
      </p:sp>
      <p:sp>
        <p:nvSpPr>
          <p:cNvPr id="40" name="사각형 설명선 39"/>
          <p:cNvSpPr/>
          <p:nvPr/>
        </p:nvSpPr>
        <p:spPr>
          <a:xfrm>
            <a:off x="4495459" y="1892749"/>
            <a:ext cx="1161196" cy="331636"/>
          </a:xfrm>
          <a:prstGeom prst="wedgeRectCallout">
            <a:avLst>
              <a:gd name="adj1" fmla="val -23664"/>
              <a:gd name="adj2" fmla="val 9903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rgbClr val="FFCC00"/>
                </a:solidFill>
              </a:rPr>
              <a:t>병력 생산하기</a:t>
            </a:r>
            <a:endParaRPr lang="en-US" altLang="ko-KR" sz="1000" dirty="0" smtClean="0">
              <a:solidFill>
                <a:srgbClr val="FFCC00"/>
              </a:solidFill>
            </a:endParaRPr>
          </a:p>
        </p:txBody>
      </p:sp>
      <p:sp>
        <p:nvSpPr>
          <p:cNvPr id="41" name="사각형 설명선 40"/>
          <p:cNvSpPr/>
          <p:nvPr/>
        </p:nvSpPr>
        <p:spPr>
          <a:xfrm>
            <a:off x="3930845" y="1484784"/>
            <a:ext cx="1161196" cy="331636"/>
          </a:xfrm>
          <a:prstGeom prst="wedgeRectCallout">
            <a:avLst>
              <a:gd name="adj1" fmla="val -21662"/>
              <a:gd name="adj2" fmla="val 229882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CC00"/>
                </a:solidFill>
              </a:rPr>
              <a:t>지원병력 현황</a:t>
            </a:r>
            <a:endParaRPr lang="en-US" altLang="ko-KR" sz="1000" dirty="0" smtClean="0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13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542" y="2414611"/>
            <a:ext cx="4561706" cy="2571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b="1" dirty="0" smtClean="0"/>
              <a:t>UX – </a:t>
            </a:r>
            <a:r>
              <a:rPr lang="ko-KR" altLang="en-US" sz="1600" b="1" dirty="0" smtClean="0"/>
              <a:t>요새관리 </a:t>
            </a:r>
            <a:r>
              <a:rPr lang="en-US" altLang="ko-KR" sz="1600" b="1" dirty="0" smtClean="0"/>
              <a:t>&gt;&gt; </a:t>
            </a:r>
            <a:r>
              <a:rPr lang="ko-KR" altLang="en-US" sz="1600" b="1" dirty="0" smtClean="0"/>
              <a:t>요새내부 </a:t>
            </a:r>
            <a:r>
              <a:rPr lang="en-US" altLang="ko-KR" sz="1600" b="1" dirty="0" smtClean="0"/>
              <a:t>&gt;&gt; </a:t>
            </a:r>
            <a:r>
              <a:rPr lang="ko-KR" altLang="en-US" sz="1600" b="1" dirty="0" smtClean="0"/>
              <a:t>빈 슬롯에 병사 영입하기 </a:t>
            </a:r>
            <a:endParaRPr lang="en-US" altLang="ko-KR" sz="1600" dirty="0" smtClean="0"/>
          </a:p>
        </p:txBody>
      </p:sp>
      <p:sp>
        <p:nvSpPr>
          <p:cNvPr id="60" name="모서리가 둥근 사각형 설명선 59"/>
          <p:cNvSpPr/>
          <p:nvPr/>
        </p:nvSpPr>
        <p:spPr>
          <a:xfrm>
            <a:off x="2242542" y="2432543"/>
            <a:ext cx="4537802" cy="348386"/>
          </a:xfrm>
          <a:prstGeom prst="wedgeRoundRectCallout">
            <a:avLst>
              <a:gd name="adj1" fmla="val -50759"/>
              <a:gd name="adj2" fmla="val -23016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LV.5 </a:t>
            </a:r>
            <a:r>
              <a:rPr lang="ko-KR" altLang="en-US" sz="1200" b="1" dirty="0" smtClean="0">
                <a:solidFill>
                  <a:srgbClr val="00B050"/>
                </a:solidFill>
              </a:rPr>
              <a:t>알파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의 요새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2" name="순서도: 대체 처리 71"/>
          <p:cNvSpPr/>
          <p:nvPr/>
        </p:nvSpPr>
        <p:spPr>
          <a:xfrm>
            <a:off x="2339752" y="2510511"/>
            <a:ext cx="385242" cy="270417"/>
          </a:xfrm>
          <a:prstGeom prst="flowChartAlternateProcess">
            <a:avLst/>
          </a:prstGeom>
          <a:gradFill>
            <a:gsLst>
              <a:gs pos="0">
                <a:srgbClr val="FFFF00"/>
              </a:gs>
              <a:gs pos="50000">
                <a:srgbClr val="FFCC00"/>
              </a:gs>
              <a:gs pos="100000">
                <a:srgbClr val="FFCC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rgbClr val="7A6C64"/>
                </a:solidFill>
              </a:rPr>
              <a:t>◀</a:t>
            </a:r>
            <a:endParaRPr lang="en-US" altLang="ko-KR" sz="1100" b="1" dirty="0" smtClean="0">
              <a:solidFill>
                <a:srgbClr val="7A6C64"/>
              </a:solidFill>
            </a:endParaRPr>
          </a:p>
        </p:txBody>
      </p:sp>
      <p:sp>
        <p:nvSpPr>
          <p:cNvPr id="73" name="순서도: 대체 처리 72"/>
          <p:cNvSpPr/>
          <p:nvPr/>
        </p:nvSpPr>
        <p:spPr>
          <a:xfrm>
            <a:off x="4908266" y="2577640"/>
            <a:ext cx="1103894" cy="131280"/>
          </a:xfrm>
          <a:prstGeom prst="flowChartAlternateProcess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r>
              <a:rPr lang="ko-KR" altLang="en-US" sz="1000" dirty="0" smtClean="0">
                <a:solidFill>
                  <a:schemeClr val="bg1"/>
                </a:solidFill>
              </a:rPr>
              <a:t>시간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79" name="모서리가 둥근 사각형 설명선 78"/>
          <p:cNvSpPr/>
          <p:nvPr/>
        </p:nvSpPr>
        <p:spPr>
          <a:xfrm>
            <a:off x="2328063" y="2848787"/>
            <a:ext cx="459463" cy="607013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rgbClr val="FFCC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모서리가 둥근 사각형 설명선 79"/>
          <p:cNvSpPr/>
          <p:nvPr/>
        </p:nvSpPr>
        <p:spPr>
          <a:xfrm>
            <a:off x="2320183" y="3512466"/>
            <a:ext cx="459463" cy="607013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모서리가 둥근 사각형 설명선 80"/>
          <p:cNvSpPr/>
          <p:nvPr/>
        </p:nvSpPr>
        <p:spPr>
          <a:xfrm>
            <a:off x="2328063" y="4292409"/>
            <a:ext cx="459463" cy="607013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2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774" y="3043398"/>
            <a:ext cx="346935" cy="34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십이각형 82"/>
          <p:cNvSpPr/>
          <p:nvPr/>
        </p:nvSpPr>
        <p:spPr>
          <a:xfrm>
            <a:off x="2620909" y="2844407"/>
            <a:ext cx="150891" cy="143172"/>
          </a:xfrm>
          <a:prstGeom prst="dodecagon">
            <a:avLst/>
          </a:prstGeom>
          <a:gradFill>
            <a:gsLst>
              <a:gs pos="0">
                <a:srgbClr val="FF0000"/>
              </a:gs>
              <a:gs pos="56000">
                <a:srgbClr val="C00000"/>
              </a:gs>
              <a:gs pos="100000">
                <a:srgbClr val="C0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pic>
        <p:nvPicPr>
          <p:cNvPr id="84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863" y="3542763"/>
            <a:ext cx="346935" cy="34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십이각형 84"/>
          <p:cNvSpPr/>
          <p:nvPr/>
        </p:nvSpPr>
        <p:spPr>
          <a:xfrm>
            <a:off x="2608998" y="3633408"/>
            <a:ext cx="150891" cy="143172"/>
          </a:xfrm>
          <a:prstGeom prst="dodecagon">
            <a:avLst/>
          </a:prstGeom>
          <a:gradFill>
            <a:gsLst>
              <a:gs pos="0">
                <a:srgbClr val="FF0000"/>
              </a:gs>
              <a:gs pos="56000">
                <a:srgbClr val="C00000"/>
              </a:gs>
              <a:gs pos="100000">
                <a:srgbClr val="C0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100" name="순서도: 대체 처리 99"/>
          <p:cNvSpPr/>
          <p:nvPr/>
        </p:nvSpPr>
        <p:spPr>
          <a:xfrm>
            <a:off x="2390862" y="4352160"/>
            <a:ext cx="302861" cy="243755"/>
          </a:xfrm>
          <a:prstGeom prst="flowChartAlternateProcess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+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14" name="순서도: 대체 처리 113"/>
          <p:cNvSpPr/>
          <p:nvPr/>
        </p:nvSpPr>
        <p:spPr>
          <a:xfrm>
            <a:off x="6107943" y="2459631"/>
            <a:ext cx="624298" cy="302372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bg1"/>
                </a:solidFill>
              </a:rPr>
              <a:t>즉시완</a:t>
            </a:r>
            <a:r>
              <a:rPr lang="ko-KR" altLang="en-US" sz="700">
                <a:solidFill>
                  <a:schemeClr val="bg1"/>
                </a:solidFill>
              </a:rPr>
              <a:t>성</a:t>
            </a:r>
            <a:endParaRPr lang="en-US" altLang="ko-KR" sz="700" dirty="0" smtClean="0">
              <a:solidFill>
                <a:schemeClr val="bg1"/>
              </a:solidFill>
            </a:endParaRPr>
          </a:p>
        </p:txBody>
      </p:sp>
      <p:sp>
        <p:nvSpPr>
          <p:cNvPr id="46" name="순서도: 처리 45"/>
          <p:cNvSpPr/>
          <p:nvPr/>
        </p:nvSpPr>
        <p:spPr>
          <a:xfrm>
            <a:off x="2242542" y="2420888"/>
            <a:ext cx="4562041" cy="2569975"/>
          </a:xfrm>
          <a:prstGeom prst="flowChartProcess">
            <a:avLst/>
          </a:prstGeom>
          <a:solidFill>
            <a:schemeClr val="tx1">
              <a:alpha val="9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2411760" y="2409897"/>
            <a:ext cx="1470774" cy="261610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solidFill>
                  <a:schemeClr val="bg1"/>
                </a:solidFill>
              </a:rPr>
              <a:t>LV.1 </a:t>
            </a:r>
            <a:r>
              <a:rPr lang="ko-KR" altLang="en-US" sz="1050" b="1" dirty="0" smtClean="0">
                <a:solidFill>
                  <a:schemeClr val="bg1"/>
                </a:solidFill>
              </a:rPr>
              <a:t>보병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5292080" y="2785077"/>
            <a:ext cx="1004861" cy="1215717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 smtClean="0">
                <a:solidFill>
                  <a:schemeClr val="bg1"/>
                </a:solidFill>
              </a:rPr>
              <a:t>LV. </a:t>
            </a:r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</a:p>
          <a:p>
            <a:endParaRPr lang="en-US" altLang="ko-KR" sz="700" dirty="0" smtClean="0">
              <a:solidFill>
                <a:schemeClr val="bg1"/>
              </a:solidFill>
            </a:endParaRPr>
          </a:p>
          <a:p>
            <a:pPr algn="r"/>
            <a:r>
              <a:rPr lang="en-US" altLang="ko-KR" sz="700" dirty="0" smtClean="0">
                <a:solidFill>
                  <a:schemeClr val="bg1"/>
                </a:solidFill>
              </a:rPr>
              <a:t>HP 240</a:t>
            </a:r>
          </a:p>
          <a:p>
            <a:pPr algn="r"/>
            <a:r>
              <a:rPr lang="en-US" altLang="ko-KR" sz="700" dirty="0" smtClean="0">
                <a:solidFill>
                  <a:schemeClr val="bg1"/>
                </a:solidFill>
              </a:rPr>
              <a:t>ATK 50</a:t>
            </a:r>
          </a:p>
          <a:p>
            <a:pPr algn="r"/>
            <a:r>
              <a:rPr lang="en-US" altLang="ko-KR" sz="700" dirty="0" smtClean="0">
                <a:solidFill>
                  <a:schemeClr val="bg1"/>
                </a:solidFill>
              </a:rPr>
              <a:t>CRITICAL 5%</a:t>
            </a:r>
          </a:p>
          <a:p>
            <a:pPr algn="r"/>
            <a:r>
              <a:rPr lang="en-US" altLang="ko-KR" sz="700" dirty="0" smtClean="0">
                <a:solidFill>
                  <a:schemeClr val="bg1"/>
                </a:solidFill>
              </a:rPr>
              <a:t>SIGHT 30 </a:t>
            </a:r>
          </a:p>
          <a:p>
            <a:pPr algn="r"/>
            <a:r>
              <a:rPr lang="en-US" altLang="ko-KR" sz="700" dirty="0" smtClean="0">
                <a:solidFill>
                  <a:schemeClr val="bg1"/>
                </a:solidFill>
              </a:rPr>
              <a:t>RANGE 10</a:t>
            </a:r>
          </a:p>
          <a:p>
            <a:pPr algn="r"/>
            <a:r>
              <a:rPr lang="en-US" altLang="ko-KR" sz="700" dirty="0" smtClean="0">
                <a:solidFill>
                  <a:schemeClr val="bg1"/>
                </a:solidFill>
              </a:rPr>
              <a:t>ATT 10%</a:t>
            </a:r>
          </a:p>
          <a:p>
            <a:pPr algn="r"/>
            <a:r>
              <a:rPr lang="en-US" altLang="ko-KR" sz="700" dirty="0" smtClean="0">
                <a:solidFill>
                  <a:schemeClr val="bg1"/>
                </a:solidFill>
              </a:rPr>
              <a:t>LOYALTY 5%</a:t>
            </a:r>
          </a:p>
          <a:p>
            <a:pPr algn="r"/>
            <a:r>
              <a:rPr lang="en-US" altLang="ko-KR" sz="700" dirty="0" err="1" smtClean="0">
                <a:solidFill>
                  <a:schemeClr val="bg1"/>
                </a:solidFill>
              </a:rPr>
              <a:t>ATKDelay</a:t>
            </a:r>
            <a:r>
              <a:rPr lang="en-US" altLang="ko-KR" sz="700" dirty="0" smtClean="0">
                <a:solidFill>
                  <a:schemeClr val="bg1"/>
                </a:solidFill>
              </a:rPr>
              <a:t> 120 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2242542" y="2564904"/>
            <a:ext cx="4562041" cy="307777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bg1"/>
                </a:solidFill>
              </a:rPr>
              <a:t>근접 공격에 강한 검사</a:t>
            </a:r>
            <a:r>
              <a:rPr lang="en-US" altLang="ko-KR" sz="700" b="1" dirty="0" smtClean="0">
                <a:solidFill>
                  <a:schemeClr val="bg1"/>
                </a:solidFill>
              </a:rPr>
              <a:t>,  </a:t>
            </a:r>
            <a:r>
              <a:rPr lang="ko-KR" altLang="en-US" sz="700" b="1" dirty="0" smtClean="0">
                <a:solidFill>
                  <a:schemeClr val="bg1"/>
                </a:solidFill>
              </a:rPr>
              <a:t>그럭저럭 쓸만한 병사입니다</a:t>
            </a:r>
            <a:r>
              <a:rPr lang="en-US" altLang="ko-KR" sz="700" b="1" dirty="0" smtClean="0">
                <a:solidFill>
                  <a:schemeClr val="bg1"/>
                </a:solidFill>
              </a:rPr>
              <a:t>.</a:t>
            </a:r>
            <a:endParaRPr lang="en-US" altLang="ko-KR" sz="700" b="1" dirty="0">
              <a:solidFill>
                <a:schemeClr val="bg1"/>
              </a:solidFill>
            </a:endParaRP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-----------------------------------------------------------------------------------------------------------------------</a:t>
            </a:r>
          </a:p>
        </p:txBody>
      </p:sp>
      <p:sp>
        <p:nvSpPr>
          <p:cNvPr id="89" name="사각형 설명선 88"/>
          <p:cNvSpPr/>
          <p:nvPr/>
        </p:nvSpPr>
        <p:spPr>
          <a:xfrm>
            <a:off x="2959757" y="620688"/>
            <a:ext cx="3148186" cy="1590279"/>
          </a:xfrm>
          <a:prstGeom prst="wedgeRectCallout">
            <a:avLst>
              <a:gd name="adj1" fmla="val -20841"/>
              <a:gd name="adj2" fmla="val 6489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</a:rPr>
              <a:t>이미 영입된 병사를 제외한 모든 리스트가 출력됨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pPr algn="ctr"/>
            <a:endParaRPr lang="en-US" altLang="ko-KR" sz="1000" dirty="0" smtClean="0">
              <a:solidFill>
                <a:srgbClr val="FFCC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CC00"/>
                </a:solidFill>
              </a:rPr>
              <a:t>대부분의 병과는 </a:t>
            </a:r>
            <a:r>
              <a:rPr lang="en-US" altLang="ko-KR" sz="1000" dirty="0" smtClean="0">
                <a:solidFill>
                  <a:srgbClr val="FFCC00"/>
                </a:solidFill>
              </a:rPr>
              <a:t>4</a:t>
            </a:r>
            <a:r>
              <a:rPr lang="ko-KR" altLang="en-US" sz="1000" dirty="0" smtClean="0">
                <a:solidFill>
                  <a:srgbClr val="FFCC00"/>
                </a:solidFill>
              </a:rPr>
              <a:t>종류다</a:t>
            </a:r>
            <a:r>
              <a:rPr lang="en-US" altLang="ko-KR" sz="1000" dirty="0" smtClean="0">
                <a:solidFill>
                  <a:srgbClr val="FFCC00"/>
                </a:solidFill>
              </a:rPr>
              <a:t>. (</a:t>
            </a:r>
            <a:r>
              <a:rPr lang="en-US" altLang="ko-KR" sz="1000" dirty="0" smtClean="0">
                <a:solidFill>
                  <a:srgbClr val="FF0000"/>
                </a:solidFill>
              </a:rPr>
              <a:t>R </a:t>
            </a:r>
            <a:r>
              <a:rPr lang="en-US" altLang="ko-KR" sz="1000" dirty="0">
                <a:solidFill>
                  <a:srgbClr val="92D050"/>
                </a:solidFill>
              </a:rPr>
              <a:t>G</a:t>
            </a:r>
            <a:r>
              <a:rPr lang="en-US" altLang="ko-KR" sz="1000" dirty="0">
                <a:solidFill>
                  <a:srgbClr val="FFCC00"/>
                </a:solidFill>
              </a:rPr>
              <a:t> </a:t>
            </a:r>
            <a:r>
              <a:rPr lang="en-US" altLang="ko-KR" sz="1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</a:t>
            </a:r>
            <a:r>
              <a:rPr lang="en-US" altLang="ko-KR" sz="1000" dirty="0">
                <a:solidFill>
                  <a:srgbClr val="FFCC00"/>
                </a:solidFill>
              </a:rPr>
              <a:t> </a:t>
            </a:r>
            <a:r>
              <a:rPr lang="en-US" altLang="ko-KR" sz="1000" dirty="0" smtClean="0">
                <a:solidFill>
                  <a:schemeClr val="bg1">
                    <a:lumMod val="95000"/>
                  </a:schemeClr>
                </a:solidFill>
              </a:rPr>
              <a:t>N) </a:t>
            </a:r>
            <a:r>
              <a:rPr lang="ko-KR" altLang="en-US" sz="1000" dirty="0" smtClean="0">
                <a:solidFill>
                  <a:srgbClr val="FFCC00"/>
                </a:solidFill>
              </a:rPr>
              <a:t> </a:t>
            </a:r>
            <a:endParaRPr lang="en-US" altLang="ko-KR" sz="1000" dirty="0" smtClean="0">
              <a:solidFill>
                <a:srgbClr val="FFCC00"/>
              </a:solidFill>
            </a:endParaRPr>
          </a:p>
        </p:txBody>
      </p:sp>
      <p:sp>
        <p:nvSpPr>
          <p:cNvPr id="120" name="순서도: 대체 처리 119"/>
          <p:cNvSpPr/>
          <p:nvPr/>
        </p:nvSpPr>
        <p:spPr>
          <a:xfrm>
            <a:off x="5903240" y="4509120"/>
            <a:ext cx="648072" cy="312591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영</a:t>
            </a:r>
            <a:r>
              <a:rPr lang="ko-KR" altLang="en-US" sz="800" b="1" dirty="0">
                <a:solidFill>
                  <a:schemeClr val="bg1"/>
                </a:solidFill>
              </a:rPr>
              <a:t>입</a:t>
            </a:r>
            <a:r>
              <a:rPr lang="ko-KR" altLang="en-US" sz="800" b="1" dirty="0" smtClean="0">
                <a:solidFill>
                  <a:schemeClr val="bg1"/>
                </a:solidFill>
              </a:rPr>
              <a:t>하기</a:t>
            </a:r>
            <a:endParaRPr lang="en-US" altLang="ko-KR" sz="800" b="1" dirty="0" smtClean="0">
              <a:solidFill>
                <a:schemeClr val="bg1"/>
              </a:solidFill>
            </a:endParaRPr>
          </a:p>
        </p:txBody>
      </p:sp>
      <p:pic>
        <p:nvPicPr>
          <p:cNvPr id="139" name="Picture 3" descr="C:\work_2012\smart\project_LOK\ui\icon\skill\skill_blue_0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700808"/>
            <a:ext cx="240013" cy="24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4" descr="C:\work_2012\smart\project_LOK\ui\icon\skill\skill_blue_0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694405"/>
            <a:ext cx="240013" cy="24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5" descr="C:\work_2012\smart\project_LOK\ui\icon\skill\skill_blue_07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700808"/>
            <a:ext cx="240013" cy="24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3" descr="C:\work_2012\smart\project_LOK\ui\icon\skill\skill_blue_0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754" y="2420888"/>
            <a:ext cx="240014" cy="24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모서리가 둥근 사각형 설명선 147"/>
          <p:cNvSpPr/>
          <p:nvPr/>
        </p:nvSpPr>
        <p:spPr>
          <a:xfrm>
            <a:off x="2308978" y="3030837"/>
            <a:ext cx="650779" cy="830211"/>
          </a:xfrm>
          <a:prstGeom prst="wedgeRoundRectCallout">
            <a:avLst>
              <a:gd name="adj1" fmla="val -49068"/>
              <a:gd name="adj2" fmla="val 1776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9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3" y="3030838"/>
            <a:ext cx="625748" cy="62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0" name="순서도: 대체 처리 149"/>
          <p:cNvSpPr/>
          <p:nvPr/>
        </p:nvSpPr>
        <p:spPr>
          <a:xfrm>
            <a:off x="2355446" y="3645826"/>
            <a:ext cx="615570" cy="121253"/>
          </a:xfrm>
          <a:prstGeom prst="flowChartAlternateProcess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25/10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51" name="모서리가 둥근 사각형 설명선 150"/>
          <p:cNvSpPr/>
          <p:nvPr/>
        </p:nvSpPr>
        <p:spPr>
          <a:xfrm>
            <a:off x="3072193" y="3030836"/>
            <a:ext cx="650779" cy="830211"/>
          </a:xfrm>
          <a:prstGeom prst="wedgeRoundRectCallout">
            <a:avLst>
              <a:gd name="adj1" fmla="val -49068"/>
              <a:gd name="adj2" fmla="val 1776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2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968" y="3030837"/>
            <a:ext cx="625748" cy="62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순서도: 대체 처리 152"/>
          <p:cNvSpPr/>
          <p:nvPr/>
        </p:nvSpPr>
        <p:spPr>
          <a:xfrm>
            <a:off x="3118661" y="3645825"/>
            <a:ext cx="615570" cy="121253"/>
          </a:xfrm>
          <a:prstGeom prst="flowChartAlternateProcess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25/10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54" name="모서리가 둥근 사각형 설명선 153"/>
          <p:cNvSpPr/>
          <p:nvPr/>
        </p:nvSpPr>
        <p:spPr>
          <a:xfrm>
            <a:off x="3808728" y="3017498"/>
            <a:ext cx="650779" cy="830211"/>
          </a:xfrm>
          <a:prstGeom prst="wedgeRoundRectCallout">
            <a:avLst>
              <a:gd name="adj1" fmla="val -49068"/>
              <a:gd name="adj2" fmla="val 1776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5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503" y="3017499"/>
            <a:ext cx="625748" cy="62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6" name="순서도: 대체 처리 155"/>
          <p:cNvSpPr/>
          <p:nvPr/>
        </p:nvSpPr>
        <p:spPr>
          <a:xfrm>
            <a:off x="3855196" y="3632487"/>
            <a:ext cx="615570" cy="121253"/>
          </a:xfrm>
          <a:prstGeom prst="flowChartAlternateProcess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25/10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57" name="모서리가 둥근 사각형 설명선 156"/>
          <p:cNvSpPr/>
          <p:nvPr/>
        </p:nvSpPr>
        <p:spPr>
          <a:xfrm>
            <a:off x="4537707" y="3016525"/>
            <a:ext cx="650779" cy="830211"/>
          </a:xfrm>
          <a:prstGeom prst="wedgeRoundRectCallout">
            <a:avLst>
              <a:gd name="adj1" fmla="val -49068"/>
              <a:gd name="adj2" fmla="val 17763"/>
              <a:gd name="adj3" fmla="val 16667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8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482" y="3016526"/>
            <a:ext cx="625748" cy="62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" name="순서도: 대체 처리 158"/>
          <p:cNvSpPr/>
          <p:nvPr/>
        </p:nvSpPr>
        <p:spPr>
          <a:xfrm>
            <a:off x="4584175" y="3631514"/>
            <a:ext cx="615570" cy="121253"/>
          </a:xfrm>
          <a:prstGeom prst="flowChartAlternateProcess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5/10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60" name="모서리가 둥근 사각형 설명선 159"/>
          <p:cNvSpPr/>
          <p:nvPr/>
        </p:nvSpPr>
        <p:spPr>
          <a:xfrm>
            <a:off x="2324810" y="4110957"/>
            <a:ext cx="650779" cy="830211"/>
          </a:xfrm>
          <a:prstGeom prst="wedgeRoundRectCallout">
            <a:avLst>
              <a:gd name="adj1" fmla="val -49068"/>
              <a:gd name="adj2" fmla="val 17763"/>
              <a:gd name="adj3" fmla="val 16667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1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585" y="4110958"/>
            <a:ext cx="625748" cy="62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2" name="순서도: 대체 처리 161"/>
          <p:cNvSpPr/>
          <p:nvPr/>
        </p:nvSpPr>
        <p:spPr>
          <a:xfrm>
            <a:off x="2371278" y="4725946"/>
            <a:ext cx="615570" cy="121253"/>
          </a:xfrm>
          <a:prstGeom prst="flowChartAlternateProcess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5/10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63" name="모서리가 둥근 사각형 설명선 162"/>
          <p:cNvSpPr/>
          <p:nvPr/>
        </p:nvSpPr>
        <p:spPr>
          <a:xfrm>
            <a:off x="3072193" y="4103063"/>
            <a:ext cx="650779" cy="830211"/>
          </a:xfrm>
          <a:prstGeom prst="wedgeRoundRectCallout">
            <a:avLst>
              <a:gd name="adj1" fmla="val -49068"/>
              <a:gd name="adj2" fmla="val 17763"/>
              <a:gd name="adj3" fmla="val 16667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4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968" y="4103064"/>
            <a:ext cx="625748" cy="62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" name="순서도: 대체 처리 164"/>
          <p:cNvSpPr/>
          <p:nvPr/>
        </p:nvSpPr>
        <p:spPr>
          <a:xfrm>
            <a:off x="3118661" y="4718052"/>
            <a:ext cx="615570" cy="121253"/>
          </a:xfrm>
          <a:prstGeom prst="flowChartAlternateProcess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1</a:t>
            </a:r>
            <a:r>
              <a:rPr lang="en-US" altLang="ko-KR" sz="1000" dirty="0" smtClean="0">
                <a:solidFill>
                  <a:schemeClr val="bg1"/>
                </a:solidFill>
              </a:rPr>
              <a:t>/10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66" name="모서리가 둥근 사각형 설명선 165"/>
          <p:cNvSpPr/>
          <p:nvPr/>
        </p:nvSpPr>
        <p:spPr>
          <a:xfrm>
            <a:off x="3808728" y="4103062"/>
            <a:ext cx="650779" cy="830211"/>
          </a:xfrm>
          <a:prstGeom prst="wedgeRoundRectCallout">
            <a:avLst>
              <a:gd name="adj1" fmla="val -49068"/>
              <a:gd name="adj2" fmla="val 17763"/>
              <a:gd name="adj3" fmla="val 16667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7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503" y="4103063"/>
            <a:ext cx="625748" cy="62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8" name="순서도: 대체 처리 167"/>
          <p:cNvSpPr/>
          <p:nvPr/>
        </p:nvSpPr>
        <p:spPr>
          <a:xfrm>
            <a:off x="3855196" y="4718051"/>
            <a:ext cx="615570" cy="121253"/>
          </a:xfrm>
          <a:prstGeom prst="flowChartAlternateProcess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0</a:t>
            </a:r>
            <a:r>
              <a:rPr lang="en-US" altLang="ko-KR" sz="1000" dirty="0" smtClean="0">
                <a:solidFill>
                  <a:schemeClr val="bg1"/>
                </a:solidFill>
              </a:rPr>
              <a:t>/10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69" name="모서리가 둥근 사각형 설명선 168"/>
          <p:cNvSpPr/>
          <p:nvPr/>
        </p:nvSpPr>
        <p:spPr>
          <a:xfrm>
            <a:off x="4542587" y="4103061"/>
            <a:ext cx="650779" cy="830211"/>
          </a:xfrm>
          <a:prstGeom prst="wedgeRoundRectCallout">
            <a:avLst>
              <a:gd name="adj1" fmla="val -49068"/>
              <a:gd name="adj2" fmla="val 17763"/>
              <a:gd name="adj3" fmla="val 16667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0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362" y="4103062"/>
            <a:ext cx="625748" cy="62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" name="순서도: 대체 처리 170"/>
          <p:cNvSpPr/>
          <p:nvPr/>
        </p:nvSpPr>
        <p:spPr>
          <a:xfrm>
            <a:off x="4589055" y="4718050"/>
            <a:ext cx="615570" cy="121253"/>
          </a:xfrm>
          <a:prstGeom prst="flowChartAlternateProcess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0/10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2243755" y="2780928"/>
            <a:ext cx="3240340" cy="1277273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bg1"/>
                </a:solidFill>
              </a:rPr>
              <a:t>공격타입 보병</a:t>
            </a:r>
            <a:endParaRPr lang="en-US" altLang="ko-KR" sz="700" b="1" dirty="0" smtClean="0">
              <a:solidFill>
                <a:schemeClr val="bg1"/>
              </a:solidFill>
            </a:endParaRPr>
          </a:p>
          <a:p>
            <a:endParaRPr lang="en-US" altLang="ko-KR" sz="700" b="1" dirty="0">
              <a:solidFill>
                <a:schemeClr val="bg1"/>
              </a:solidFill>
            </a:endParaRPr>
          </a:p>
          <a:p>
            <a:endParaRPr lang="en-US" altLang="ko-KR" sz="700" b="1" dirty="0" smtClean="0">
              <a:solidFill>
                <a:schemeClr val="bg1"/>
              </a:solidFill>
            </a:endParaRPr>
          </a:p>
          <a:p>
            <a:endParaRPr lang="en-US" altLang="ko-KR" sz="700" b="1" dirty="0">
              <a:solidFill>
                <a:schemeClr val="bg1"/>
              </a:solidFill>
            </a:endParaRPr>
          </a:p>
          <a:p>
            <a:endParaRPr lang="en-US" altLang="ko-KR" sz="700" b="1" dirty="0" smtClean="0">
              <a:solidFill>
                <a:schemeClr val="bg1"/>
              </a:solidFill>
            </a:endParaRPr>
          </a:p>
          <a:p>
            <a:endParaRPr lang="en-US" altLang="ko-KR" sz="700" b="1" dirty="0">
              <a:solidFill>
                <a:schemeClr val="bg1"/>
              </a:solidFill>
            </a:endParaRPr>
          </a:p>
          <a:p>
            <a:endParaRPr lang="en-US" altLang="ko-KR" sz="700" b="1" dirty="0" smtClean="0">
              <a:solidFill>
                <a:schemeClr val="bg1"/>
              </a:solidFill>
            </a:endParaRPr>
          </a:p>
          <a:p>
            <a:endParaRPr lang="en-US" altLang="ko-KR" sz="700" b="1" dirty="0">
              <a:solidFill>
                <a:schemeClr val="bg1"/>
              </a:solidFill>
            </a:endParaRPr>
          </a:p>
          <a:p>
            <a:endParaRPr lang="en-US" altLang="ko-KR" sz="700" b="1" dirty="0" smtClean="0">
              <a:solidFill>
                <a:schemeClr val="bg1"/>
              </a:solidFill>
            </a:endParaRPr>
          </a:p>
          <a:p>
            <a:endParaRPr lang="en-US" altLang="ko-KR" sz="700" b="1" dirty="0">
              <a:solidFill>
                <a:schemeClr val="bg1"/>
              </a:solidFill>
            </a:endParaRP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--------------------------------------------------------------------------------</a:t>
            </a:r>
          </a:p>
        </p:txBody>
      </p:sp>
      <p:sp>
        <p:nvSpPr>
          <p:cNvPr id="173" name="TextBox 172"/>
          <p:cNvSpPr txBox="1"/>
          <p:nvPr/>
        </p:nvSpPr>
        <p:spPr>
          <a:xfrm>
            <a:off x="2230422" y="3936207"/>
            <a:ext cx="4562041" cy="415498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bg1"/>
                </a:solidFill>
              </a:rPr>
              <a:t>지</a:t>
            </a:r>
            <a:r>
              <a:rPr lang="ko-KR" altLang="en-US" sz="700" b="1" dirty="0">
                <a:solidFill>
                  <a:schemeClr val="bg1"/>
                </a:solidFill>
              </a:rPr>
              <a:t>원</a:t>
            </a:r>
            <a:r>
              <a:rPr lang="ko-KR" altLang="en-US" sz="700" b="1" dirty="0" smtClean="0">
                <a:solidFill>
                  <a:schemeClr val="bg1"/>
                </a:solidFill>
              </a:rPr>
              <a:t>타입 </a:t>
            </a:r>
            <a:r>
              <a:rPr lang="ko-KR" altLang="en-US" sz="700" b="1" dirty="0" err="1" smtClean="0">
                <a:solidFill>
                  <a:schemeClr val="bg1"/>
                </a:solidFill>
              </a:rPr>
              <a:t>궁병</a:t>
            </a:r>
            <a:endParaRPr lang="en-US" altLang="ko-KR" sz="700" b="1" dirty="0" smtClean="0">
              <a:solidFill>
                <a:schemeClr val="bg1"/>
              </a:solidFill>
            </a:endParaRPr>
          </a:p>
          <a:p>
            <a:endParaRPr lang="en-US" altLang="ko-KR" sz="700" b="1" dirty="0">
              <a:solidFill>
                <a:schemeClr val="bg1"/>
              </a:solidFill>
            </a:endParaRPr>
          </a:p>
          <a:p>
            <a:endParaRPr lang="en-US" altLang="ko-KR" sz="700" b="1" dirty="0" smtClean="0">
              <a:solidFill>
                <a:schemeClr val="bg1"/>
              </a:solidFill>
            </a:endParaRPr>
          </a:p>
        </p:txBody>
      </p:sp>
      <p:pic>
        <p:nvPicPr>
          <p:cNvPr id="174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052" y="3587521"/>
            <a:ext cx="257418" cy="25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438" y="3595314"/>
            <a:ext cx="257418" cy="25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825" y="3594123"/>
            <a:ext cx="257418" cy="25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142" y="3577743"/>
            <a:ext cx="257418" cy="25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8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413" y="4657863"/>
            <a:ext cx="257418" cy="25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799" y="4665656"/>
            <a:ext cx="257418" cy="25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186" y="4664465"/>
            <a:ext cx="257418" cy="25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503" y="4648085"/>
            <a:ext cx="257418" cy="25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2" name="TextBox 181"/>
          <p:cNvSpPr txBox="1"/>
          <p:nvPr/>
        </p:nvSpPr>
        <p:spPr>
          <a:xfrm>
            <a:off x="2267744" y="4509120"/>
            <a:ext cx="785773" cy="215444"/>
          </a:xfrm>
          <a:prstGeom prst="rect">
            <a:avLst/>
          </a:prstGeom>
          <a:noFill/>
          <a:effectLst>
            <a:outerShdw blurRad="63500" dist="12700" dir="5400000" algn="t" rotWithShape="0">
              <a:srgbClr val="FF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rgbClr val="FFFF00"/>
                </a:solidFill>
              </a:rPr>
              <a:t>★★</a:t>
            </a:r>
            <a:r>
              <a:rPr lang="ko-KR" altLang="en-US" sz="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★★★</a:t>
            </a:r>
            <a:endParaRPr lang="ko-KR" altLang="en-US" sz="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3053517" y="4521262"/>
            <a:ext cx="785773" cy="215444"/>
          </a:xfrm>
          <a:prstGeom prst="rect">
            <a:avLst/>
          </a:prstGeom>
          <a:noFill/>
          <a:effectLst>
            <a:outerShdw blurRad="63500" dist="12700" dir="5400000" algn="t" rotWithShape="0">
              <a:srgbClr val="FF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rgbClr val="FFFF00"/>
                </a:solidFill>
              </a:rPr>
              <a:t>★★★</a:t>
            </a:r>
            <a:r>
              <a:rPr lang="ko-KR" altLang="en-US" sz="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★★</a:t>
            </a:r>
            <a:endParaRPr lang="ko-KR" altLang="en-US" sz="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3786227" y="4509120"/>
            <a:ext cx="785773" cy="215444"/>
          </a:xfrm>
          <a:prstGeom prst="rect">
            <a:avLst/>
          </a:prstGeom>
          <a:noFill/>
          <a:effectLst>
            <a:outerShdw blurRad="63500" dist="12700" dir="5400000" algn="t" rotWithShape="0">
              <a:srgbClr val="FF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rgbClr val="FFFF00"/>
                </a:solidFill>
              </a:rPr>
              <a:t>★★★</a:t>
            </a:r>
            <a:r>
              <a:rPr lang="ko-KR" altLang="en-US" sz="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★★</a:t>
            </a:r>
            <a:endParaRPr lang="ko-KR" altLang="en-US" sz="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4496142" y="4509120"/>
            <a:ext cx="785773" cy="215444"/>
          </a:xfrm>
          <a:prstGeom prst="rect">
            <a:avLst/>
          </a:prstGeom>
          <a:noFill/>
          <a:effectLst>
            <a:outerShdw blurRad="63500" dist="12700" dir="5400000" algn="t" rotWithShape="0">
              <a:srgbClr val="FF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rgbClr val="FFFF00"/>
                </a:solidFill>
              </a:rPr>
              <a:t>★★★</a:t>
            </a:r>
            <a:r>
              <a:rPr lang="ko-KR" altLang="en-US" sz="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★★</a:t>
            </a:r>
            <a:endParaRPr lang="ko-KR" altLang="en-US" sz="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2267744" y="3428975"/>
            <a:ext cx="785773" cy="215444"/>
          </a:xfrm>
          <a:prstGeom prst="rect">
            <a:avLst/>
          </a:prstGeom>
          <a:noFill/>
          <a:effectLst>
            <a:outerShdw blurRad="63500" dist="12700" dir="5400000" algn="t" rotWithShape="0">
              <a:srgbClr val="FF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rgbClr val="FFFF00"/>
                </a:solidFill>
              </a:rPr>
              <a:t>★</a:t>
            </a:r>
            <a:r>
              <a:rPr lang="ko-KR" altLang="en-US" sz="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★★</a:t>
            </a:r>
            <a:r>
              <a:rPr lang="ko-KR" altLang="en-US" sz="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★</a:t>
            </a:r>
            <a:r>
              <a:rPr lang="ko-KR" altLang="en-US" sz="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★</a:t>
            </a:r>
            <a:endParaRPr lang="ko-KR" altLang="en-US" sz="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50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542" y="2414611"/>
            <a:ext cx="4561706" cy="2571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b="1" dirty="0" smtClean="0"/>
              <a:t>UX – </a:t>
            </a:r>
            <a:r>
              <a:rPr lang="ko-KR" altLang="en-US" sz="1600" b="1" dirty="0" smtClean="0"/>
              <a:t>요새관리 </a:t>
            </a:r>
            <a:r>
              <a:rPr lang="en-US" altLang="ko-KR" sz="1600" b="1" dirty="0" smtClean="0"/>
              <a:t>&gt;&gt; </a:t>
            </a:r>
            <a:r>
              <a:rPr lang="ko-KR" altLang="en-US" sz="1600" b="1" dirty="0" smtClean="0"/>
              <a:t>요새내부 </a:t>
            </a:r>
            <a:r>
              <a:rPr lang="en-US" altLang="ko-KR" sz="1600" b="1" dirty="0" smtClean="0"/>
              <a:t>&gt;&gt; </a:t>
            </a:r>
            <a:r>
              <a:rPr lang="ko-KR" altLang="en-US" sz="1600" b="1" dirty="0" smtClean="0"/>
              <a:t>병력 생산하기</a:t>
            </a:r>
            <a:endParaRPr lang="en-US" altLang="ko-KR" sz="1600" dirty="0" smtClean="0"/>
          </a:p>
        </p:txBody>
      </p:sp>
      <p:sp>
        <p:nvSpPr>
          <p:cNvPr id="60" name="모서리가 둥근 사각형 설명선 59"/>
          <p:cNvSpPr/>
          <p:nvPr/>
        </p:nvSpPr>
        <p:spPr>
          <a:xfrm>
            <a:off x="2242542" y="2432543"/>
            <a:ext cx="4537802" cy="348386"/>
          </a:xfrm>
          <a:prstGeom prst="wedgeRoundRectCallout">
            <a:avLst>
              <a:gd name="adj1" fmla="val -50759"/>
              <a:gd name="adj2" fmla="val -23016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LV.5 </a:t>
            </a:r>
            <a:r>
              <a:rPr lang="ko-KR" altLang="en-US" sz="1200" b="1" dirty="0" smtClean="0">
                <a:solidFill>
                  <a:srgbClr val="00B050"/>
                </a:solidFill>
              </a:rPr>
              <a:t>알파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의 요새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2" name="순서도: 대체 처리 71"/>
          <p:cNvSpPr/>
          <p:nvPr/>
        </p:nvSpPr>
        <p:spPr>
          <a:xfrm>
            <a:off x="2339752" y="2510511"/>
            <a:ext cx="385242" cy="270417"/>
          </a:xfrm>
          <a:prstGeom prst="flowChartAlternateProcess">
            <a:avLst/>
          </a:prstGeom>
          <a:gradFill>
            <a:gsLst>
              <a:gs pos="0">
                <a:srgbClr val="FFFF00"/>
              </a:gs>
              <a:gs pos="50000">
                <a:srgbClr val="FFCC00"/>
              </a:gs>
              <a:gs pos="100000">
                <a:srgbClr val="FFCC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rgbClr val="7A6C64"/>
                </a:solidFill>
              </a:rPr>
              <a:t>◀</a:t>
            </a:r>
            <a:endParaRPr lang="en-US" altLang="ko-KR" sz="1100" b="1" dirty="0" smtClean="0">
              <a:solidFill>
                <a:srgbClr val="7A6C64"/>
              </a:solidFill>
            </a:endParaRPr>
          </a:p>
        </p:txBody>
      </p:sp>
      <p:sp>
        <p:nvSpPr>
          <p:cNvPr id="73" name="순서도: 대체 처리 72"/>
          <p:cNvSpPr/>
          <p:nvPr/>
        </p:nvSpPr>
        <p:spPr>
          <a:xfrm>
            <a:off x="4908266" y="2577640"/>
            <a:ext cx="1103894" cy="131280"/>
          </a:xfrm>
          <a:prstGeom prst="flowChartAlternateProcess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r>
              <a:rPr lang="ko-KR" altLang="en-US" sz="1000" dirty="0" smtClean="0">
                <a:solidFill>
                  <a:schemeClr val="bg1"/>
                </a:solidFill>
              </a:rPr>
              <a:t>시간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79" name="모서리가 둥근 사각형 설명선 78"/>
          <p:cNvSpPr/>
          <p:nvPr/>
        </p:nvSpPr>
        <p:spPr>
          <a:xfrm>
            <a:off x="2328063" y="2785308"/>
            <a:ext cx="459463" cy="607013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rgbClr val="FFCC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십이각형 82"/>
          <p:cNvSpPr/>
          <p:nvPr/>
        </p:nvSpPr>
        <p:spPr>
          <a:xfrm>
            <a:off x="2620909" y="2780928"/>
            <a:ext cx="150891" cy="143172"/>
          </a:xfrm>
          <a:prstGeom prst="dodecagon">
            <a:avLst/>
          </a:prstGeom>
          <a:gradFill>
            <a:gsLst>
              <a:gs pos="0">
                <a:srgbClr val="FF0000"/>
              </a:gs>
              <a:gs pos="56000">
                <a:srgbClr val="C00000"/>
              </a:gs>
              <a:gs pos="100000">
                <a:srgbClr val="C0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114" name="순서도: 대체 처리 113"/>
          <p:cNvSpPr/>
          <p:nvPr/>
        </p:nvSpPr>
        <p:spPr>
          <a:xfrm>
            <a:off x="6107943" y="2459631"/>
            <a:ext cx="624298" cy="302372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bg1"/>
                </a:solidFill>
              </a:rPr>
              <a:t>즉시완</a:t>
            </a:r>
            <a:r>
              <a:rPr lang="ko-KR" altLang="en-US" sz="700">
                <a:solidFill>
                  <a:schemeClr val="bg1"/>
                </a:solidFill>
              </a:rPr>
              <a:t>성</a:t>
            </a:r>
            <a:endParaRPr lang="en-US" altLang="ko-KR" sz="700" dirty="0" smtClean="0">
              <a:solidFill>
                <a:schemeClr val="bg1"/>
              </a:solidFill>
            </a:endParaRPr>
          </a:p>
        </p:txBody>
      </p:sp>
      <p:sp>
        <p:nvSpPr>
          <p:cNvPr id="46" name="순서도: 처리 45"/>
          <p:cNvSpPr/>
          <p:nvPr/>
        </p:nvSpPr>
        <p:spPr>
          <a:xfrm>
            <a:off x="2242542" y="2420888"/>
            <a:ext cx="4562041" cy="2569975"/>
          </a:xfrm>
          <a:prstGeom prst="flowChartProcess">
            <a:avLst/>
          </a:prstGeom>
          <a:solidFill>
            <a:schemeClr val="tx1">
              <a:alpha val="9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2237130" y="2409897"/>
            <a:ext cx="4314182" cy="261610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bg1"/>
                </a:solidFill>
              </a:rPr>
              <a:t>병력 현황  </a:t>
            </a:r>
            <a:r>
              <a:rPr lang="en-US" altLang="ko-KR" sz="1050" b="1" dirty="0" smtClean="0">
                <a:solidFill>
                  <a:schemeClr val="bg1"/>
                </a:solidFill>
              </a:rPr>
              <a:t>40/240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2242542" y="2564904"/>
            <a:ext cx="4562041" cy="307777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bg1"/>
                </a:solidFill>
              </a:rPr>
              <a:t>요새를 지킬 병력을 훈</a:t>
            </a:r>
            <a:r>
              <a:rPr lang="ko-KR" altLang="en-US" sz="700" b="1" dirty="0">
                <a:solidFill>
                  <a:schemeClr val="bg1"/>
                </a:solidFill>
              </a:rPr>
              <a:t>련</a:t>
            </a:r>
            <a:r>
              <a:rPr lang="ko-KR" altLang="en-US" sz="700" b="1" dirty="0" smtClean="0">
                <a:solidFill>
                  <a:schemeClr val="bg1"/>
                </a:solidFill>
              </a:rPr>
              <a:t>하세요 </a:t>
            </a:r>
            <a:endParaRPr lang="en-US" altLang="ko-KR" sz="700" b="1" dirty="0">
              <a:solidFill>
                <a:schemeClr val="bg1"/>
              </a:solidFill>
            </a:endParaRP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-----------------------------------------------------------------------------------------------------------------------</a:t>
            </a:r>
          </a:p>
        </p:txBody>
      </p:sp>
      <p:sp>
        <p:nvSpPr>
          <p:cNvPr id="89" name="사각형 설명선 88"/>
          <p:cNvSpPr/>
          <p:nvPr/>
        </p:nvSpPr>
        <p:spPr>
          <a:xfrm>
            <a:off x="2959757" y="620688"/>
            <a:ext cx="3148186" cy="1590279"/>
          </a:xfrm>
          <a:prstGeom prst="wedgeRectCallout">
            <a:avLst>
              <a:gd name="adj1" fmla="val -20841"/>
              <a:gd name="adj2" fmla="val 6489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</a:rPr>
              <a:t>이미 영입된 병사를 제외한 모든 리스트가 출력됨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pPr algn="ctr"/>
            <a:endParaRPr lang="en-US" altLang="ko-KR" sz="1000" dirty="0" smtClean="0">
              <a:solidFill>
                <a:srgbClr val="FFCC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CC00"/>
                </a:solidFill>
              </a:rPr>
              <a:t>대부분의 병과는 </a:t>
            </a:r>
            <a:r>
              <a:rPr lang="en-US" altLang="ko-KR" sz="1000" dirty="0" smtClean="0">
                <a:solidFill>
                  <a:srgbClr val="FFCC00"/>
                </a:solidFill>
              </a:rPr>
              <a:t>4</a:t>
            </a:r>
            <a:r>
              <a:rPr lang="ko-KR" altLang="en-US" sz="1000" dirty="0" smtClean="0">
                <a:solidFill>
                  <a:srgbClr val="FFCC00"/>
                </a:solidFill>
              </a:rPr>
              <a:t>종류다</a:t>
            </a:r>
            <a:r>
              <a:rPr lang="en-US" altLang="ko-KR" sz="1000" dirty="0" smtClean="0">
                <a:solidFill>
                  <a:srgbClr val="FFCC00"/>
                </a:solidFill>
              </a:rPr>
              <a:t>. (</a:t>
            </a:r>
            <a:r>
              <a:rPr lang="en-US" altLang="ko-KR" sz="1000" dirty="0" smtClean="0">
                <a:solidFill>
                  <a:srgbClr val="FF0000"/>
                </a:solidFill>
              </a:rPr>
              <a:t>R </a:t>
            </a:r>
            <a:r>
              <a:rPr lang="en-US" altLang="ko-KR" sz="1000" dirty="0">
                <a:solidFill>
                  <a:srgbClr val="92D050"/>
                </a:solidFill>
              </a:rPr>
              <a:t>G</a:t>
            </a:r>
            <a:r>
              <a:rPr lang="en-US" altLang="ko-KR" sz="1000" dirty="0">
                <a:solidFill>
                  <a:srgbClr val="FFCC00"/>
                </a:solidFill>
              </a:rPr>
              <a:t> </a:t>
            </a:r>
            <a:r>
              <a:rPr lang="en-US" altLang="ko-KR" sz="1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</a:t>
            </a:r>
            <a:r>
              <a:rPr lang="en-US" altLang="ko-KR" sz="1000" dirty="0">
                <a:solidFill>
                  <a:srgbClr val="FFCC00"/>
                </a:solidFill>
              </a:rPr>
              <a:t> </a:t>
            </a:r>
            <a:r>
              <a:rPr lang="en-US" altLang="ko-KR" sz="1000" dirty="0" smtClean="0">
                <a:solidFill>
                  <a:schemeClr val="bg1">
                    <a:lumMod val="95000"/>
                  </a:schemeClr>
                </a:solidFill>
              </a:rPr>
              <a:t>N) </a:t>
            </a:r>
            <a:r>
              <a:rPr lang="ko-KR" altLang="en-US" sz="1000" dirty="0" smtClean="0">
                <a:solidFill>
                  <a:srgbClr val="FFCC00"/>
                </a:solidFill>
              </a:rPr>
              <a:t> </a:t>
            </a:r>
            <a:endParaRPr lang="en-US" altLang="ko-KR" sz="1000" dirty="0" smtClean="0">
              <a:solidFill>
                <a:srgbClr val="FFCC00"/>
              </a:solidFill>
            </a:endParaRPr>
          </a:p>
        </p:txBody>
      </p:sp>
      <p:sp>
        <p:nvSpPr>
          <p:cNvPr id="120" name="순서도: 대체 처리 119"/>
          <p:cNvSpPr/>
          <p:nvPr/>
        </p:nvSpPr>
        <p:spPr>
          <a:xfrm>
            <a:off x="5903240" y="4530606"/>
            <a:ext cx="648072" cy="312591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훈련하기</a:t>
            </a:r>
            <a:endParaRPr lang="en-US" altLang="ko-KR" sz="8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800" b="1" dirty="0" smtClean="0">
                <a:solidFill>
                  <a:srgbClr val="FFFF00"/>
                </a:solidFill>
              </a:rPr>
              <a:t>50000G</a:t>
            </a:r>
          </a:p>
        </p:txBody>
      </p:sp>
      <p:pic>
        <p:nvPicPr>
          <p:cNvPr id="139" name="Picture 3" descr="C:\work_2012\smart\project_LOK\ui\icon\skill\skill_blue_0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700808"/>
            <a:ext cx="240013" cy="24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4" descr="C:\work_2012\smart\project_LOK\ui\icon\skill\skill_blue_0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694405"/>
            <a:ext cx="240013" cy="24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5" descr="C:\work_2012\smart\project_LOK\ui\icon\skill\skill_blue_0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700808"/>
            <a:ext cx="240013" cy="24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050" y="2910994"/>
            <a:ext cx="257418" cy="25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109" y="2914270"/>
            <a:ext cx="257418" cy="25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567" y="2914270"/>
            <a:ext cx="257418" cy="25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모서리가 둥근 사각형 설명선 63"/>
          <p:cNvSpPr/>
          <p:nvPr/>
        </p:nvSpPr>
        <p:spPr>
          <a:xfrm>
            <a:off x="5166061" y="3154853"/>
            <a:ext cx="102675" cy="960121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5" name="모서리가 둥근 사각형 설명선 64"/>
          <p:cNvSpPr/>
          <p:nvPr/>
        </p:nvSpPr>
        <p:spPr>
          <a:xfrm>
            <a:off x="5674453" y="3168412"/>
            <a:ext cx="102675" cy="960121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6" name="모서리가 둥근 사각형 설명선 65"/>
          <p:cNvSpPr/>
          <p:nvPr/>
        </p:nvSpPr>
        <p:spPr>
          <a:xfrm>
            <a:off x="6185312" y="3168411"/>
            <a:ext cx="102675" cy="960121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7" name="순서도: 대체 처리 66"/>
          <p:cNvSpPr/>
          <p:nvPr/>
        </p:nvSpPr>
        <p:spPr>
          <a:xfrm>
            <a:off x="5020951" y="3841955"/>
            <a:ext cx="362955" cy="270029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smtClean="0">
                <a:solidFill>
                  <a:schemeClr val="bg1"/>
                </a:solidFill>
              </a:rPr>
              <a:t>+33</a:t>
            </a:r>
          </a:p>
        </p:txBody>
      </p:sp>
      <p:sp>
        <p:nvSpPr>
          <p:cNvPr id="68" name="순서도: 대체 처리 67"/>
          <p:cNvSpPr/>
          <p:nvPr/>
        </p:nvSpPr>
        <p:spPr>
          <a:xfrm>
            <a:off x="5542912" y="3295503"/>
            <a:ext cx="362955" cy="270029"/>
          </a:xfrm>
          <a:prstGeom prst="flowChartAlternateProcess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smtClean="0">
                <a:solidFill>
                  <a:schemeClr val="bg1"/>
                </a:solidFill>
              </a:rPr>
              <a:t>22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6045798" y="3161613"/>
            <a:ext cx="362955" cy="270029"/>
          </a:xfrm>
          <a:prstGeom prst="flowChartAlternateProcess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smtClean="0">
                <a:solidFill>
                  <a:schemeClr val="bg1"/>
                </a:solidFill>
              </a:rPr>
              <a:t>0</a:t>
            </a:r>
          </a:p>
        </p:txBody>
      </p:sp>
      <p:pic>
        <p:nvPicPr>
          <p:cNvPr id="70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217" y="2894446"/>
            <a:ext cx="257418" cy="25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276" y="2897722"/>
            <a:ext cx="257418" cy="25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734" y="2897722"/>
            <a:ext cx="257418" cy="25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모서리가 둥근 사각형 설명선 74"/>
          <p:cNvSpPr/>
          <p:nvPr/>
        </p:nvSpPr>
        <p:spPr>
          <a:xfrm>
            <a:off x="3672228" y="3138305"/>
            <a:ext cx="102675" cy="960121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6" name="모서리가 둥근 사각형 설명선 75"/>
          <p:cNvSpPr/>
          <p:nvPr/>
        </p:nvSpPr>
        <p:spPr>
          <a:xfrm>
            <a:off x="4180620" y="3151864"/>
            <a:ext cx="102675" cy="960121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7" name="모서리가 둥근 사각형 설명선 76"/>
          <p:cNvSpPr/>
          <p:nvPr/>
        </p:nvSpPr>
        <p:spPr>
          <a:xfrm>
            <a:off x="4691479" y="3151863"/>
            <a:ext cx="102675" cy="960121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8" name="순서도: 대체 처리 77"/>
          <p:cNvSpPr/>
          <p:nvPr/>
        </p:nvSpPr>
        <p:spPr>
          <a:xfrm>
            <a:off x="3527118" y="3825407"/>
            <a:ext cx="362955" cy="270029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smtClean="0">
                <a:solidFill>
                  <a:schemeClr val="bg1"/>
                </a:solidFill>
              </a:rPr>
              <a:t>+33</a:t>
            </a:r>
          </a:p>
        </p:txBody>
      </p:sp>
      <p:sp>
        <p:nvSpPr>
          <p:cNvPr id="86" name="순서도: 대체 처리 85"/>
          <p:cNvSpPr/>
          <p:nvPr/>
        </p:nvSpPr>
        <p:spPr>
          <a:xfrm>
            <a:off x="4049079" y="3278955"/>
            <a:ext cx="362955" cy="270029"/>
          </a:xfrm>
          <a:prstGeom prst="flowChartAlternateProcess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smtClean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87" name="순서도: 대체 처리 86"/>
          <p:cNvSpPr/>
          <p:nvPr/>
        </p:nvSpPr>
        <p:spPr>
          <a:xfrm>
            <a:off x="4551965" y="3145065"/>
            <a:ext cx="362955" cy="270029"/>
          </a:xfrm>
          <a:prstGeom prst="flowChartAlternateProcess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smtClean="0">
                <a:solidFill>
                  <a:schemeClr val="bg1"/>
                </a:solidFill>
              </a:rPr>
              <a:t>0</a:t>
            </a:r>
          </a:p>
        </p:txBody>
      </p:sp>
      <p:pic>
        <p:nvPicPr>
          <p:cNvPr id="90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068" y="2896597"/>
            <a:ext cx="257418" cy="25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526" y="2896597"/>
            <a:ext cx="257418" cy="25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모서리가 둥근 사각형 설명선 92"/>
          <p:cNvSpPr/>
          <p:nvPr/>
        </p:nvSpPr>
        <p:spPr>
          <a:xfrm>
            <a:off x="2588412" y="3150739"/>
            <a:ext cx="102675" cy="960121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4" name="모서리가 둥근 사각형 설명선 93"/>
          <p:cNvSpPr/>
          <p:nvPr/>
        </p:nvSpPr>
        <p:spPr>
          <a:xfrm>
            <a:off x="3099271" y="3150738"/>
            <a:ext cx="102675" cy="960121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6" name="순서도: 대체 처리 95"/>
          <p:cNvSpPr/>
          <p:nvPr/>
        </p:nvSpPr>
        <p:spPr>
          <a:xfrm>
            <a:off x="2456871" y="3277830"/>
            <a:ext cx="362955" cy="270029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smtClean="0">
                <a:solidFill>
                  <a:schemeClr val="bg1"/>
                </a:solidFill>
              </a:rPr>
              <a:t>+22</a:t>
            </a:r>
          </a:p>
        </p:txBody>
      </p:sp>
      <p:sp>
        <p:nvSpPr>
          <p:cNvPr id="97" name="순서도: 대체 처리 96"/>
          <p:cNvSpPr/>
          <p:nvPr/>
        </p:nvSpPr>
        <p:spPr>
          <a:xfrm>
            <a:off x="2959757" y="3143940"/>
            <a:ext cx="362955" cy="270029"/>
          </a:xfrm>
          <a:prstGeom prst="flowChartAlternateProcess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smtClean="0">
                <a:solidFill>
                  <a:schemeClr val="bg1"/>
                </a:solidFill>
              </a:rPr>
              <a:t>0</a:t>
            </a:r>
          </a:p>
        </p:txBody>
      </p:sp>
      <p:pic>
        <p:nvPicPr>
          <p:cNvPr id="98" name="Picture 2" descr="C:\work_2012\smart\project_LOK\ui\icon\item\item_0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552984"/>
            <a:ext cx="250825" cy="25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98"/>
          <p:cNvSpPr txBox="1"/>
          <p:nvPr/>
        </p:nvSpPr>
        <p:spPr>
          <a:xfrm>
            <a:off x="5326881" y="4509120"/>
            <a:ext cx="567025" cy="338554"/>
          </a:xfrm>
          <a:prstGeom prst="rect">
            <a:avLst/>
          </a:prstGeom>
          <a:noFill/>
          <a:ln>
            <a:noFill/>
          </a:ln>
          <a:effectLst>
            <a:glow rad="292100">
              <a:schemeClr val="accent4">
                <a:satMod val="175000"/>
                <a:alpha val="40000"/>
              </a:schemeClr>
            </a:glow>
            <a:outerShdw blurRad="38100" dist="50800" dir="4920000" sx="97000" sy="97000" algn="ctr" rotWithShape="0">
              <a:schemeClr val="tx2">
                <a:lumMod val="75000"/>
                <a:alpha val="94000"/>
              </a:schemeClr>
            </a:outerShdw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US" altLang="ko-KR" sz="600" b="1" dirty="0" smtClean="0">
                <a:solidFill>
                  <a:schemeClr val="bg1"/>
                </a:solidFill>
              </a:rPr>
              <a:t>build time</a:t>
            </a:r>
          </a:p>
          <a:p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시</a:t>
            </a:r>
            <a:r>
              <a:rPr lang="ko-KR" altLang="en-US" sz="1000" b="1" dirty="0">
                <a:solidFill>
                  <a:schemeClr val="bg1"/>
                </a:solidFill>
              </a:rPr>
              <a:t>간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pic>
        <p:nvPicPr>
          <p:cNvPr id="101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995" y="4483695"/>
            <a:ext cx="257418" cy="25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318" y="4474334"/>
            <a:ext cx="257418" cy="25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555" y="4474334"/>
            <a:ext cx="257418" cy="25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/>
          <p:cNvSpPr txBox="1"/>
          <p:nvPr/>
        </p:nvSpPr>
        <p:spPr>
          <a:xfrm>
            <a:off x="2483768" y="4669105"/>
            <a:ext cx="342453" cy="200055"/>
          </a:xfrm>
          <a:prstGeom prst="rect">
            <a:avLst/>
          </a:prstGeom>
          <a:noFill/>
          <a:effectLst>
            <a:outerShdw blurRad="50800" dist="12700" sx="1000" sy="1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700" b="1" dirty="0" smtClean="0">
                <a:solidFill>
                  <a:schemeClr val="bg1">
                    <a:lumMod val="85000"/>
                  </a:schemeClr>
                </a:solidFill>
              </a:rPr>
              <a:t>0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2771800" y="4659744"/>
            <a:ext cx="342453" cy="200055"/>
          </a:xfrm>
          <a:prstGeom prst="rect">
            <a:avLst/>
          </a:prstGeom>
          <a:noFill/>
          <a:effectLst>
            <a:outerShdw blurRad="50800" dist="12700" sx="1000" sy="1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>
                <a:solidFill>
                  <a:schemeClr val="bg1">
                    <a:lumMod val="85000"/>
                  </a:schemeClr>
                </a:solidFill>
              </a:rPr>
              <a:t>150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3077419" y="4656745"/>
            <a:ext cx="342453" cy="200055"/>
          </a:xfrm>
          <a:prstGeom prst="rect">
            <a:avLst/>
          </a:prstGeom>
          <a:noFill/>
          <a:effectLst>
            <a:outerShdw blurRad="50800" dist="12700" sx="1000" sy="1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>
                <a:solidFill>
                  <a:schemeClr val="bg1">
                    <a:lumMod val="85000"/>
                  </a:schemeClr>
                </a:solidFill>
              </a:rPr>
              <a:t>20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2257224" y="4217566"/>
            <a:ext cx="4562041" cy="307777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bg1"/>
                </a:solidFill>
              </a:rPr>
              <a:t>지원병 현황   </a:t>
            </a:r>
            <a:r>
              <a:rPr lang="en-US" altLang="ko-KR" sz="700" b="1" dirty="0" smtClean="0">
                <a:solidFill>
                  <a:schemeClr val="bg1"/>
                </a:solidFill>
              </a:rPr>
              <a:t>220/240 </a:t>
            </a:r>
            <a:r>
              <a:rPr lang="ko-KR" altLang="en-US" sz="700" b="1" dirty="0" smtClean="0">
                <a:solidFill>
                  <a:schemeClr val="bg1"/>
                </a:solidFill>
              </a:rPr>
              <a:t> ● ●</a:t>
            </a:r>
            <a:r>
              <a:rPr lang="ko-KR" altLang="en-US" sz="700" b="1" dirty="0">
                <a:solidFill>
                  <a:schemeClr val="bg1"/>
                </a:solidFill>
              </a:rPr>
              <a:t> </a:t>
            </a:r>
            <a:r>
              <a:rPr lang="ko-KR" altLang="en-US" sz="700" b="1" dirty="0" smtClean="0">
                <a:solidFill>
                  <a:schemeClr val="bg1"/>
                </a:solidFill>
              </a:rPr>
              <a:t>● ○ ○</a:t>
            </a:r>
            <a:endParaRPr lang="en-US" altLang="ko-KR" sz="700" b="1" dirty="0">
              <a:solidFill>
                <a:schemeClr val="bg1"/>
              </a:solidFill>
            </a:endParaRP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-----------------------------------------------------------------------------------------------------------------------</a:t>
            </a:r>
          </a:p>
        </p:txBody>
      </p:sp>
      <p:sp>
        <p:nvSpPr>
          <p:cNvPr id="109" name="사각형 설명선 108"/>
          <p:cNvSpPr/>
          <p:nvPr/>
        </p:nvSpPr>
        <p:spPr>
          <a:xfrm>
            <a:off x="5870834" y="5213480"/>
            <a:ext cx="1437470" cy="951824"/>
          </a:xfrm>
          <a:prstGeom prst="wedgeRectCallout">
            <a:avLst>
              <a:gd name="adj1" fmla="val -19221"/>
              <a:gd name="adj2" fmla="val -70984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</a:rPr>
              <a:t>훈련 중일 경우</a:t>
            </a:r>
            <a:endParaRPr lang="en-US" altLang="ko-KR" sz="1000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altLang="ko-KR" sz="10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altLang="ko-KR" sz="1000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altLang="ko-KR" sz="10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altLang="ko-KR" sz="10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0" name="순서도: 대체 처리 109"/>
          <p:cNvSpPr/>
          <p:nvPr/>
        </p:nvSpPr>
        <p:spPr>
          <a:xfrm>
            <a:off x="6264750" y="5650117"/>
            <a:ext cx="648072" cy="312591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즉시완</a:t>
            </a:r>
            <a:r>
              <a:rPr lang="ko-KR" altLang="en-US" sz="800" b="1" dirty="0">
                <a:solidFill>
                  <a:schemeClr val="bg1"/>
                </a:solidFill>
              </a:rPr>
              <a:t>성</a:t>
            </a:r>
            <a:endParaRPr lang="en-US" altLang="ko-KR" sz="8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800" b="1" dirty="0" smtClean="0">
                <a:solidFill>
                  <a:srgbClr val="FFFF00"/>
                </a:solidFill>
              </a:rPr>
              <a:t>50000G</a:t>
            </a:r>
          </a:p>
        </p:txBody>
      </p:sp>
      <p:sp>
        <p:nvSpPr>
          <p:cNvPr id="111" name="사각형 설명선 110"/>
          <p:cNvSpPr/>
          <p:nvPr/>
        </p:nvSpPr>
        <p:spPr>
          <a:xfrm>
            <a:off x="7164288" y="3019209"/>
            <a:ext cx="1437470" cy="951824"/>
          </a:xfrm>
          <a:prstGeom prst="wedgeRectCallout">
            <a:avLst>
              <a:gd name="adj1" fmla="val -65582"/>
              <a:gd name="adj2" fmla="val -18065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</a:rPr>
              <a:t>요새에 영입 한 병사의 종류만큼 목록이 나옴</a:t>
            </a:r>
            <a:r>
              <a:rPr lang="en-US" altLang="ko-KR" sz="1000" dirty="0" smtClean="0">
                <a:solidFill>
                  <a:schemeClr val="bg1">
                    <a:lumMod val="85000"/>
                  </a:schemeClr>
                </a:solidFill>
              </a:rPr>
              <a:t>. (</a:t>
            </a:r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</a:rPr>
              <a:t>무제한</a:t>
            </a:r>
            <a:r>
              <a:rPr lang="en-US" altLang="ko-KR" sz="1000" dirty="0" smtClean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pPr algn="ctr"/>
            <a:endParaRPr lang="en-US" altLang="ko-KR" sz="10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</a:rPr>
              <a:t>왼쪽정렬</a:t>
            </a:r>
            <a:r>
              <a:rPr lang="en-US" altLang="ko-KR" sz="1000" dirty="0" smtClean="0">
                <a:solidFill>
                  <a:schemeClr val="bg1">
                    <a:lumMod val="85000"/>
                  </a:schemeClr>
                </a:solidFill>
              </a:rPr>
              <a:t>?</a:t>
            </a:r>
            <a:endParaRPr lang="en-US" altLang="ko-KR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8" name="사각형 설명선 127"/>
          <p:cNvSpPr/>
          <p:nvPr/>
        </p:nvSpPr>
        <p:spPr>
          <a:xfrm>
            <a:off x="222091" y="5213480"/>
            <a:ext cx="1437470" cy="1527888"/>
          </a:xfrm>
          <a:prstGeom prst="wedgeRectCallout">
            <a:avLst>
              <a:gd name="adj1" fmla="val 84283"/>
              <a:gd name="adj2" fmla="val -63188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</a:rPr>
              <a:t>필요한 정보</a:t>
            </a:r>
            <a:endParaRPr lang="en-US" altLang="ko-KR" sz="1000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altLang="ko-KR" sz="10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altLang="ko-KR" sz="1000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altLang="ko-KR" sz="10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altLang="ko-KR" sz="1000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altLang="ko-KR" sz="10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altLang="ko-KR" sz="1000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altLang="ko-KR" sz="10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en-US" altLang="ko-KR" sz="10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29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14" y="5589240"/>
            <a:ext cx="964823" cy="96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0" name="TextBox 129"/>
          <p:cNvSpPr txBox="1"/>
          <p:nvPr/>
        </p:nvSpPr>
        <p:spPr>
          <a:xfrm>
            <a:off x="427640" y="6292453"/>
            <a:ext cx="1003417" cy="261610"/>
          </a:xfrm>
          <a:prstGeom prst="rect">
            <a:avLst/>
          </a:prstGeom>
          <a:noFill/>
          <a:effectLst>
            <a:outerShdw blurRad="63500" dist="12700" dir="5400000" algn="t" rotWithShape="0">
              <a:srgbClr val="FF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rgbClr val="FFFF00"/>
                </a:solidFill>
              </a:rPr>
              <a:t>★★★</a:t>
            </a:r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★★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1" name="십이각형 130"/>
          <p:cNvSpPr/>
          <p:nvPr/>
        </p:nvSpPr>
        <p:spPr>
          <a:xfrm>
            <a:off x="474108" y="5612407"/>
            <a:ext cx="304428" cy="248921"/>
          </a:xfrm>
          <a:prstGeom prst="dodecagon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6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400" dirty="0" smtClean="0"/>
              <a:t>22</a:t>
            </a:r>
            <a:endParaRPr lang="ko-KR" altLang="en-US" sz="1400" dirty="0"/>
          </a:p>
        </p:txBody>
      </p:sp>
      <p:sp>
        <p:nvSpPr>
          <p:cNvPr id="132" name="TextBox 131"/>
          <p:cNvSpPr txBox="1"/>
          <p:nvPr/>
        </p:nvSpPr>
        <p:spPr>
          <a:xfrm>
            <a:off x="5460213" y="4192058"/>
            <a:ext cx="1128011" cy="246221"/>
          </a:xfrm>
          <a:prstGeom prst="rect">
            <a:avLst/>
          </a:prstGeom>
          <a:noFill/>
          <a:ln>
            <a:noFill/>
          </a:ln>
          <a:effectLst>
            <a:glow rad="292100">
              <a:schemeClr val="accent4">
                <a:satMod val="175000"/>
                <a:alpha val="40000"/>
              </a:schemeClr>
            </a:glow>
            <a:outerShdw blurRad="38100" dist="50800" dir="4920000" sx="97000" sy="97000" algn="ctr" rotWithShape="0">
              <a:schemeClr val="tx2">
                <a:lumMod val="75000"/>
                <a:alpha val="94000"/>
              </a:schemeClr>
            </a:outerShdw>
            <a:softEdge rad="0"/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 smtClean="0">
                <a:solidFill>
                  <a:schemeClr val="bg1"/>
                </a:solidFill>
              </a:rPr>
              <a:t>+88//200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명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2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542" y="2414611"/>
            <a:ext cx="4561706" cy="2571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b="1" dirty="0" smtClean="0"/>
              <a:t>UX – </a:t>
            </a:r>
            <a:r>
              <a:rPr lang="ko-KR" altLang="en-US" sz="1600" b="1" dirty="0" smtClean="0"/>
              <a:t>요새관리 </a:t>
            </a:r>
            <a:r>
              <a:rPr lang="en-US" altLang="ko-KR" sz="1600" b="1" dirty="0" smtClean="0"/>
              <a:t>&gt;&gt; </a:t>
            </a:r>
            <a:r>
              <a:rPr lang="ko-KR" altLang="en-US" sz="1600" b="1" dirty="0" smtClean="0"/>
              <a:t>요새내부 </a:t>
            </a:r>
            <a:r>
              <a:rPr lang="en-US" altLang="ko-KR" sz="1600" b="1" dirty="0" smtClean="0"/>
              <a:t>&gt;&gt; </a:t>
            </a:r>
            <a:r>
              <a:rPr lang="ko-KR" altLang="en-US" sz="1600" b="1" dirty="0" smtClean="0"/>
              <a:t>병사 세부보기 </a:t>
            </a:r>
            <a:endParaRPr lang="en-US" altLang="ko-KR" sz="1600" dirty="0" smtClean="0"/>
          </a:p>
        </p:txBody>
      </p:sp>
      <p:sp>
        <p:nvSpPr>
          <p:cNvPr id="60" name="모서리가 둥근 사각형 설명선 59"/>
          <p:cNvSpPr/>
          <p:nvPr/>
        </p:nvSpPr>
        <p:spPr>
          <a:xfrm>
            <a:off x="2242542" y="2432543"/>
            <a:ext cx="4537802" cy="348386"/>
          </a:xfrm>
          <a:prstGeom prst="wedgeRoundRectCallout">
            <a:avLst>
              <a:gd name="adj1" fmla="val -50759"/>
              <a:gd name="adj2" fmla="val -23016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LV.5 </a:t>
            </a:r>
            <a:r>
              <a:rPr lang="ko-KR" altLang="en-US" sz="1200" b="1" dirty="0" smtClean="0">
                <a:solidFill>
                  <a:srgbClr val="00B050"/>
                </a:solidFill>
              </a:rPr>
              <a:t>알파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의 요새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2" name="순서도: 대체 처리 71"/>
          <p:cNvSpPr/>
          <p:nvPr/>
        </p:nvSpPr>
        <p:spPr>
          <a:xfrm>
            <a:off x="2339752" y="2510511"/>
            <a:ext cx="385242" cy="270417"/>
          </a:xfrm>
          <a:prstGeom prst="flowChartAlternateProcess">
            <a:avLst/>
          </a:prstGeom>
          <a:gradFill>
            <a:gsLst>
              <a:gs pos="0">
                <a:srgbClr val="FFFF00"/>
              </a:gs>
              <a:gs pos="50000">
                <a:srgbClr val="FFCC00"/>
              </a:gs>
              <a:gs pos="100000">
                <a:srgbClr val="FFCC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rgbClr val="7A6C64"/>
                </a:solidFill>
              </a:rPr>
              <a:t>◀</a:t>
            </a:r>
            <a:endParaRPr lang="en-US" altLang="ko-KR" sz="1100" b="1" dirty="0" smtClean="0">
              <a:solidFill>
                <a:srgbClr val="7A6C64"/>
              </a:solidFill>
            </a:endParaRPr>
          </a:p>
        </p:txBody>
      </p:sp>
      <p:sp>
        <p:nvSpPr>
          <p:cNvPr id="73" name="순서도: 대체 처리 72"/>
          <p:cNvSpPr/>
          <p:nvPr/>
        </p:nvSpPr>
        <p:spPr>
          <a:xfrm>
            <a:off x="4908266" y="2577640"/>
            <a:ext cx="1103894" cy="131280"/>
          </a:xfrm>
          <a:prstGeom prst="flowChartAlternateProcess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r>
              <a:rPr lang="ko-KR" altLang="en-US" sz="1000" dirty="0" smtClean="0">
                <a:solidFill>
                  <a:schemeClr val="bg1"/>
                </a:solidFill>
              </a:rPr>
              <a:t>시간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79" name="모서리가 둥근 사각형 설명선 78"/>
          <p:cNvSpPr/>
          <p:nvPr/>
        </p:nvSpPr>
        <p:spPr>
          <a:xfrm>
            <a:off x="2328063" y="2848787"/>
            <a:ext cx="459463" cy="607013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rgbClr val="FFCC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모서리가 둥근 사각형 설명선 79"/>
          <p:cNvSpPr/>
          <p:nvPr/>
        </p:nvSpPr>
        <p:spPr>
          <a:xfrm>
            <a:off x="2320183" y="3512466"/>
            <a:ext cx="459463" cy="607013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모서리가 둥근 사각형 설명선 80"/>
          <p:cNvSpPr/>
          <p:nvPr/>
        </p:nvSpPr>
        <p:spPr>
          <a:xfrm>
            <a:off x="2328063" y="4190139"/>
            <a:ext cx="459463" cy="607013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2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774" y="2898580"/>
            <a:ext cx="346935" cy="34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십이각형 82"/>
          <p:cNvSpPr/>
          <p:nvPr/>
        </p:nvSpPr>
        <p:spPr>
          <a:xfrm>
            <a:off x="2620909" y="2844407"/>
            <a:ext cx="150891" cy="143172"/>
          </a:xfrm>
          <a:prstGeom prst="dodecagon">
            <a:avLst/>
          </a:prstGeom>
          <a:gradFill>
            <a:gsLst>
              <a:gs pos="0">
                <a:srgbClr val="FF0000"/>
              </a:gs>
              <a:gs pos="56000">
                <a:srgbClr val="C00000"/>
              </a:gs>
              <a:gs pos="100000">
                <a:srgbClr val="C0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pic>
        <p:nvPicPr>
          <p:cNvPr id="84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863" y="3542763"/>
            <a:ext cx="346935" cy="34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십이각형 84"/>
          <p:cNvSpPr/>
          <p:nvPr/>
        </p:nvSpPr>
        <p:spPr>
          <a:xfrm>
            <a:off x="2608998" y="3488590"/>
            <a:ext cx="150891" cy="143172"/>
          </a:xfrm>
          <a:prstGeom prst="dodecagon">
            <a:avLst/>
          </a:prstGeom>
          <a:gradFill>
            <a:gsLst>
              <a:gs pos="0">
                <a:srgbClr val="FF0000"/>
              </a:gs>
              <a:gs pos="56000">
                <a:srgbClr val="C00000"/>
              </a:gs>
              <a:gs pos="100000">
                <a:srgbClr val="C0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100" name="순서도: 대체 처리 99"/>
          <p:cNvSpPr/>
          <p:nvPr/>
        </p:nvSpPr>
        <p:spPr>
          <a:xfrm>
            <a:off x="2390862" y="4249890"/>
            <a:ext cx="302861" cy="243755"/>
          </a:xfrm>
          <a:prstGeom prst="flowChartAlternateProcess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+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03" name="사각형 설명선 102"/>
          <p:cNvSpPr/>
          <p:nvPr/>
        </p:nvSpPr>
        <p:spPr>
          <a:xfrm>
            <a:off x="179512" y="3716229"/>
            <a:ext cx="1823603" cy="936907"/>
          </a:xfrm>
          <a:prstGeom prst="wedgeRectCallout">
            <a:avLst>
              <a:gd name="adj1" fmla="val 141439"/>
              <a:gd name="adj2" fmla="val 20413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rgbClr val="FFCC00"/>
                </a:solidFill>
              </a:rPr>
              <a:t>룬석</a:t>
            </a:r>
            <a:r>
              <a:rPr lang="ko-KR" altLang="en-US" sz="1000" dirty="0" smtClean="0">
                <a:solidFill>
                  <a:srgbClr val="FFCC00"/>
                </a:solidFill>
              </a:rPr>
              <a:t> 표시</a:t>
            </a:r>
            <a:endParaRPr lang="en-US" altLang="ko-KR" sz="1000" dirty="0" smtClean="0">
              <a:solidFill>
                <a:srgbClr val="FFCC00"/>
              </a:solidFill>
            </a:endParaRPr>
          </a:p>
          <a:p>
            <a:pPr algn="ctr"/>
            <a:r>
              <a:rPr lang="ko-KR" altLang="en-US" sz="1000" dirty="0" err="1" smtClean="0">
                <a:solidFill>
                  <a:srgbClr val="FFCC00"/>
                </a:solidFill>
              </a:rPr>
              <a:t>소지량</a:t>
            </a:r>
            <a:r>
              <a:rPr lang="en-US" altLang="ko-KR" sz="1000" dirty="0" smtClean="0">
                <a:solidFill>
                  <a:srgbClr val="FFCC00"/>
                </a:solidFill>
              </a:rPr>
              <a:t>/</a:t>
            </a:r>
            <a:r>
              <a:rPr lang="ko-KR" altLang="en-US" sz="1000" dirty="0" smtClean="0">
                <a:solidFill>
                  <a:srgbClr val="FFCC00"/>
                </a:solidFill>
              </a:rPr>
              <a:t>필요량</a:t>
            </a:r>
            <a:endParaRPr lang="en-US" altLang="ko-KR" sz="1000" dirty="0" smtClean="0">
              <a:solidFill>
                <a:srgbClr val="FFCC00"/>
              </a:solidFill>
            </a:endParaRPr>
          </a:p>
          <a:p>
            <a:pPr algn="ctr"/>
            <a:endParaRPr lang="en-US" altLang="ko-KR" sz="1000" dirty="0" smtClean="0">
              <a:solidFill>
                <a:srgbClr val="FFCC00"/>
              </a:solidFill>
            </a:endParaRPr>
          </a:p>
          <a:p>
            <a:pPr algn="ctr"/>
            <a:endParaRPr lang="en-US" altLang="ko-KR" sz="1000" dirty="0" smtClean="0">
              <a:solidFill>
                <a:srgbClr val="FFCC00"/>
              </a:solidFill>
            </a:endParaRPr>
          </a:p>
          <a:p>
            <a:pPr algn="ctr"/>
            <a:endParaRPr lang="en-US" altLang="ko-KR" sz="1000" dirty="0" smtClean="0">
              <a:solidFill>
                <a:srgbClr val="FFCC0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+99/30     27/25      </a:t>
            </a:r>
            <a:r>
              <a:rPr lang="en-US" altLang="ko-KR" sz="1000" dirty="0" smtClean="0">
                <a:solidFill>
                  <a:srgbClr val="FF0000"/>
                </a:solidFill>
              </a:rPr>
              <a:t>2/5</a:t>
            </a:r>
            <a:endParaRPr lang="en-US" altLang="ko-KR" sz="1000" dirty="0">
              <a:solidFill>
                <a:srgbClr val="FF0000"/>
              </a:solidFill>
            </a:endParaRPr>
          </a:p>
        </p:txBody>
      </p:sp>
      <p:sp>
        <p:nvSpPr>
          <p:cNvPr id="114" name="순서도: 대체 처리 113"/>
          <p:cNvSpPr/>
          <p:nvPr/>
        </p:nvSpPr>
        <p:spPr>
          <a:xfrm>
            <a:off x="6107943" y="2459631"/>
            <a:ext cx="624298" cy="302372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bg1"/>
                </a:solidFill>
              </a:rPr>
              <a:t>즉시완</a:t>
            </a:r>
            <a:r>
              <a:rPr lang="ko-KR" altLang="en-US" sz="700">
                <a:solidFill>
                  <a:schemeClr val="bg1"/>
                </a:solidFill>
              </a:rPr>
              <a:t>성</a:t>
            </a:r>
            <a:endParaRPr lang="en-US" altLang="ko-KR" sz="700" dirty="0" smtClean="0">
              <a:solidFill>
                <a:schemeClr val="bg1"/>
              </a:solidFill>
            </a:endParaRPr>
          </a:p>
        </p:txBody>
      </p:sp>
      <p:sp>
        <p:nvSpPr>
          <p:cNvPr id="46" name="순서도: 처리 45"/>
          <p:cNvSpPr/>
          <p:nvPr/>
        </p:nvSpPr>
        <p:spPr>
          <a:xfrm>
            <a:off x="2242542" y="2420888"/>
            <a:ext cx="4562041" cy="2569975"/>
          </a:xfrm>
          <a:prstGeom prst="flowChartProcess">
            <a:avLst/>
          </a:prstGeom>
          <a:solidFill>
            <a:schemeClr val="tx1">
              <a:alpha val="9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3419872" y="4005064"/>
            <a:ext cx="1003417" cy="261610"/>
          </a:xfrm>
          <a:prstGeom prst="rect">
            <a:avLst/>
          </a:prstGeom>
          <a:noFill/>
          <a:effectLst>
            <a:outerShdw blurRad="63500" dist="12700" dir="5400000" algn="t" rotWithShape="0">
              <a:srgbClr val="FF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rgbClr val="FFFF00"/>
                </a:solidFill>
              </a:rPr>
              <a:t>★★★</a:t>
            </a:r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★★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5" name="순서도: 대체 처리 104"/>
          <p:cNvSpPr/>
          <p:nvPr/>
        </p:nvSpPr>
        <p:spPr>
          <a:xfrm>
            <a:off x="3203848" y="4611019"/>
            <a:ext cx="1440160" cy="216747"/>
          </a:xfrm>
          <a:prstGeom prst="flowChartAlternateProcess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25/240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06" name="십이각형 105"/>
          <p:cNvSpPr/>
          <p:nvPr/>
        </p:nvSpPr>
        <p:spPr>
          <a:xfrm>
            <a:off x="3203848" y="4272616"/>
            <a:ext cx="152028" cy="164496"/>
          </a:xfrm>
          <a:prstGeom prst="dodecagon">
            <a:avLst/>
          </a:prstGeom>
          <a:gradFill>
            <a:gsLst>
              <a:gs pos="0">
                <a:srgbClr val="92D050"/>
              </a:gs>
              <a:gs pos="5600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A</a:t>
            </a:r>
            <a:endParaRPr lang="ko-KR" altLang="en-US" sz="800" dirty="0"/>
          </a:p>
        </p:txBody>
      </p:sp>
      <p:sp>
        <p:nvSpPr>
          <p:cNvPr id="109" name="십이각형 108"/>
          <p:cNvSpPr/>
          <p:nvPr/>
        </p:nvSpPr>
        <p:spPr>
          <a:xfrm>
            <a:off x="3465831" y="4272616"/>
            <a:ext cx="152028" cy="164496"/>
          </a:xfrm>
          <a:prstGeom prst="dodecagon">
            <a:avLst/>
          </a:prstGeom>
          <a:gradFill>
            <a:gsLst>
              <a:gs pos="0">
                <a:srgbClr val="92D050"/>
              </a:gs>
              <a:gs pos="5600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B</a:t>
            </a:r>
            <a:endParaRPr lang="ko-KR" altLang="en-US" sz="800" dirty="0"/>
          </a:p>
        </p:txBody>
      </p:sp>
      <p:sp>
        <p:nvSpPr>
          <p:cNvPr id="110" name="십이각형 109"/>
          <p:cNvSpPr/>
          <p:nvPr/>
        </p:nvSpPr>
        <p:spPr>
          <a:xfrm>
            <a:off x="3707904" y="4272616"/>
            <a:ext cx="152028" cy="164496"/>
          </a:xfrm>
          <a:prstGeom prst="dodecagon">
            <a:avLst/>
          </a:prstGeom>
          <a:gradFill>
            <a:gsLst>
              <a:gs pos="0">
                <a:srgbClr val="92D050"/>
              </a:gs>
              <a:gs pos="5600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C</a:t>
            </a:r>
            <a:endParaRPr lang="ko-KR" altLang="en-US" sz="800" dirty="0"/>
          </a:p>
        </p:txBody>
      </p:sp>
      <p:sp>
        <p:nvSpPr>
          <p:cNvPr id="111" name="십이각형 110"/>
          <p:cNvSpPr/>
          <p:nvPr/>
        </p:nvSpPr>
        <p:spPr>
          <a:xfrm>
            <a:off x="3987924" y="4272616"/>
            <a:ext cx="152028" cy="164496"/>
          </a:xfrm>
          <a:prstGeom prst="dodecagon">
            <a:avLst/>
          </a:prstGeom>
          <a:gradFill>
            <a:gsLst>
              <a:gs pos="0">
                <a:srgbClr val="92D050"/>
              </a:gs>
              <a:gs pos="5600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D</a:t>
            </a:r>
            <a:endParaRPr lang="ko-KR" altLang="en-US" sz="800" dirty="0"/>
          </a:p>
        </p:txBody>
      </p:sp>
      <p:sp>
        <p:nvSpPr>
          <p:cNvPr id="113" name="십이각형 112"/>
          <p:cNvSpPr/>
          <p:nvPr/>
        </p:nvSpPr>
        <p:spPr>
          <a:xfrm>
            <a:off x="4211960" y="4272616"/>
            <a:ext cx="152028" cy="164496"/>
          </a:xfrm>
          <a:prstGeom prst="dodecagon">
            <a:avLst/>
          </a:prstGeom>
          <a:gradFill>
            <a:gsLst>
              <a:gs pos="0">
                <a:srgbClr val="92D050"/>
              </a:gs>
              <a:gs pos="5600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E</a:t>
            </a:r>
            <a:endParaRPr lang="ko-KR" altLang="en-US" sz="800" dirty="0"/>
          </a:p>
        </p:txBody>
      </p:sp>
      <p:sp>
        <p:nvSpPr>
          <p:cNvPr id="115" name="십이각형 114"/>
          <p:cNvSpPr/>
          <p:nvPr/>
        </p:nvSpPr>
        <p:spPr>
          <a:xfrm>
            <a:off x="4491980" y="4272616"/>
            <a:ext cx="152028" cy="164496"/>
          </a:xfrm>
          <a:prstGeom prst="dodecagon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6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F</a:t>
            </a:r>
            <a:endParaRPr lang="ko-KR" altLang="en-US" sz="800" dirty="0"/>
          </a:p>
        </p:txBody>
      </p:sp>
      <p:sp>
        <p:nvSpPr>
          <p:cNvPr id="116" name="TextBox 115"/>
          <p:cNvSpPr txBox="1"/>
          <p:nvPr/>
        </p:nvSpPr>
        <p:spPr>
          <a:xfrm>
            <a:off x="2411760" y="2409897"/>
            <a:ext cx="1470774" cy="261610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solidFill>
                  <a:schemeClr val="bg1"/>
                </a:solidFill>
              </a:rPr>
              <a:t>LV.22 </a:t>
            </a:r>
            <a:r>
              <a:rPr lang="ko-KR" altLang="en-US" sz="1050" b="1" dirty="0" smtClean="0">
                <a:solidFill>
                  <a:schemeClr val="bg1"/>
                </a:solidFill>
              </a:rPr>
              <a:t>보병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22" name="순서도: 대체 처리 121"/>
          <p:cNvSpPr/>
          <p:nvPr/>
        </p:nvSpPr>
        <p:spPr>
          <a:xfrm>
            <a:off x="4788558" y="4570347"/>
            <a:ext cx="648072" cy="298090"/>
          </a:xfrm>
          <a:prstGeom prst="flowChartAlternateProcess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rgbClr val="FF0000"/>
                </a:solidFill>
              </a:rPr>
              <a:t>UpGrade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600" dirty="0" smtClean="0">
                <a:solidFill>
                  <a:srgbClr val="FF0000"/>
                </a:solidFill>
              </a:rPr>
              <a:t>5000G</a:t>
            </a:r>
          </a:p>
        </p:txBody>
      </p:sp>
      <p:pic>
        <p:nvPicPr>
          <p:cNvPr id="124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611742"/>
            <a:ext cx="257418" cy="25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순서도: 대체 처리 124"/>
          <p:cNvSpPr/>
          <p:nvPr/>
        </p:nvSpPr>
        <p:spPr>
          <a:xfrm>
            <a:off x="4788024" y="4149080"/>
            <a:ext cx="648072" cy="312591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Level Up</a:t>
            </a:r>
            <a:endParaRPr lang="en-US" altLang="ko-KR" sz="6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600" dirty="0" smtClean="0">
                <a:solidFill>
                  <a:srgbClr val="FFC000"/>
                </a:solidFill>
              </a:rPr>
              <a:t>5000G</a:t>
            </a:r>
          </a:p>
        </p:txBody>
      </p:sp>
      <p:sp>
        <p:nvSpPr>
          <p:cNvPr id="126" name="십이각형 125"/>
          <p:cNvSpPr/>
          <p:nvPr/>
        </p:nvSpPr>
        <p:spPr>
          <a:xfrm>
            <a:off x="413521" y="4113350"/>
            <a:ext cx="342055" cy="323762"/>
          </a:xfrm>
          <a:prstGeom prst="dodecagon">
            <a:avLst/>
          </a:prstGeom>
          <a:gradFill>
            <a:gsLst>
              <a:gs pos="0">
                <a:srgbClr val="92D050"/>
              </a:gs>
              <a:gs pos="5600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A</a:t>
            </a:r>
            <a:endParaRPr lang="ko-KR" altLang="en-US" sz="800" dirty="0"/>
          </a:p>
        </p:txBody>
      </p:sp>
      <p:sp>
        <p:nvSpPr>
          <p:cNvPr id="127" name="십이각형 126"/>
          <p:cNvSpPr/>
          <p:nvPr/>
        </p:nvSpPr>
        <p:spPr>
          <a:xfrm>
            <a:off x="1014926" y="4113350"/>
            <a:ext cx="316714" cy="323420"/>
          </a:xfrm>
          <a:prstGeom prst="dodecagon">
            <a:avLst/>
          </a:prstGeom>
          <a:gradFill>
            <a:gsLst>
              <a:gs pos="0">
                <a:srgbClr val="92D050"/>
              </a:gs>
              <a:gs pos="5600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E</a:t>
            </a:r>
            <a:endParaRPr lang="ko-KR" altLang="en-US" sz="800" dirty="0"/>
          </a:p>
        </p:txBody>
      </p:sp>
      <p:sp>
        <p:nvSpPr>
          <p:cNvPr id="128" name="십이각형 127"/>
          <p:cNvSpPr/>
          <p:nvPr/>
        </p:nvSpPr>
        <p:spPr>
          <a:xfrm>
            <a:off x="1547664" y="4113350"/>
            <a:ext cx="316714" cy="323420"/>
          </a:xfrm>
          <a:prstGeom prst="dodecagon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6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F</a:t>
            </a:r>
            <a:endParaRPr lang="ko-KR" altLang="en-US" sz="800" dirty="0"/>
          </a:p>
        </p:txBody>
      </p:sp>
      <p:sp>
        <p:nvSpPr>
          <p:cNvPr id="133" name="TextBox 132"/>
          <p:cNvSpPr txBox="1"/>
          <p:nvPr/>
        </p:nvSpPr>
        <p:spPr>
          <a:xfrm>
            <a:off x="5292080" y="2785077"/>
            <a:ext cx="1004861" cy="1215717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 smtClean="0">
                <a:solidFill>
                  <a:schemeClr val="bg1"/>
                </a:solidFill>
              </a:rPr>
              <a:t>LV. 22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endParaRPr lang="en-US" altLang="ko-KR" sz="700" dirty="0" smtClean="0">
              <a:solidFill>
                <a:schemeClr val="bg1"/>
              </a:solidFill>
            </a:endParaRPr>
          </a:p>
          <a:p>
            <a:pPr algn="r"/>
            <a:r>
              <a:rPr lang="en-US" altLang="ko-KR" sz="700" dirty="0" smtClean="0">
                <a:solidFill>
                  <a:schemeClr val="bg1"/>
                </a:solidFill>
              </a:rPr>
              <a:t>HP 240</a:t>
            </a:r>
          </a:p>
          <a:p>
            <a:pPr algn="r"/>
            <a:r>
              <a:rPr lang="en-US" altLang="ko-KR" sz="700" dirty="0" smtClean="0">
                <a:solidFill>
                  <a:schemeClr val="bg1"/>
                </a:solidFill>
              </a:rPr>
              <a:t>ATK 50</a:t>
            </a:r>
          </a:p>
          <a:p>
            <a:pPr algn="r"/>
            <a:r>
              <a:rPr lang="en-US" altLang="ko-KR" sz="700" dirty="0" smtClean="0">
                <a:solidFill>
                  <a:schemeClr val="bg1"/>
                </a:solidFill>
              </a:rPr>
              <a:t>CRITICAL 5%</a:t>
            </a:r>
          </a:p>
          <a:p>
            <a:pPr algn="r"/>
            <a:r>
              <a:rPr lang="en-US" altLang="ko-KR" sz="700" dirty="0" smtClean="0">
                <a:solidFill>
                  <a:schemeClr val="bg1"/>
                </a:solidFill>
              </a:rPr>
              <a:t>SIGHT 30 </a:t>
            </a:r>
          </a:p>
          <a:p>
            <a:pPr algn="r"/>
            <a:r>
              <a:rPr lang="en-US" altLang="ko-KR" sz="700" dirty="0" smtClean="0">
                <a:solidFill>
                  <a:schemeClr val="bg1"/>
                </a:solidFill>
              </a:rPr>
              <a:t>RANGE 10</a:t>
            </a:r>
          </a:p>
          <a:p>
            <a:pPr algn="r"/>
            <a:r>
              <a:rPr lang="en-US" altLang="ko-KR" sz="700" dirty="0" smtClean="0">
                <a:solidFill>
                  <a:schemeClr val="bg1"/>
                </a:solidFill>
              </a:rPr>
              <a:t>ATT 10%</a:t>
            </a:r>
          </a:p>
          <a:p>
            <a:pPr algn="r"/>
            <a:r>
              <a:rPr lang="en-US" altLang="ko-KR" sz="700" dirty="0" smtClean="0">
                <a:solidFill>
                  <a:schemeClr val="bg1"/>
                </a:solidFill>
              </a:rPr>
              <a:t>LOYALTY 5%</a:t>
            </a:r>
          </a:p>
          <a:p>
            <a:pPr algn="r"/>
            <a:r>
              <a:rPr lang="en-US" altLang="ko-KR" sz="700" dirty="0" err="1" smtClean="0">
                <a:solidFill>
                  <a:schemeClr val="bg1"/>
                </a:solidFill>
              </a:rPr>
              <a:t>ATKDelay</a:t>
            </a:r>
            <a:r>
              <a:rPr lang="en-US" altLang="ko-KR" sz="700" dirty="0" smtClean="0">
                <a:solidFill>
                  <a:schemeClr val="bg1"/>
                </a:solidFill>
              </a:rPr>
              <a:t> 120 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2242542" y="2564904"/>
            <a:ext cx="4562041" cy="307777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bg1"/>
                </a:solidFill>
              </a:rPr>
              <a:t>근접 공격에 강한 검사</a:t>
            </a:r>
            <a:r>
              <a:rPr lang="en-US" altLang="ko-KR" sz="700" b="1" dirty="0" smtClean="0">
                <a:solidFill>
                  <a:schemeClr val="bg1"/>
                </a:solidFill>
              </a:rPr>
              <a:t>,  </a:t>
            </a:r>
            <a:r>
              <a:rPr lang="ko-KR" altLang="en-US" sz="700" b="1" dirty="0" smtClean="0">
                <a:solidFill>
                  <a:schemeClr val="bg1"/>
                </a:solidFill>
              </a:rPr>
              <a:t>그럭저럭 쓸만한 병사입니다</a:t>
            </a:r>
            <a:r>
              <a:rPr lang="en-US" altLang="ko-KR" sz="700" b="1" dirty="0" smtClean="0">
                <a:solidFill>
                  <a:schemeClr val="bg1"/>
                </a:solidFill>
              </a:rPr>
              <a:t>.</a:t>
            </a:r>
            <a:endParaRPr lang="en-US" altLang="ko-KR" sz="700" b="1" dirty="0">
              <a:solidFill>
                <a:schemeClr val="bg1"/>
              </a:solidFill>
            </a:endParaRP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-----------------------------------------------------------------------------------------------------------------------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6156176" y="2780928"/>
            <a:ext cx="598343" cy="1215717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92D050"/>
                </a:solidFill>
              </a:rPr>
              <a:t>▶</a:t>
            </a:r>
            <a:r>
              <a:rPr lang="en-US" altLang="ko-KR" sz="1000" b="1" dirty="0" smtClean="0">
                <a:solidFill>
                  <a:srgbClr val="92D050"/>
                </a:solidFill>
              </a:rPr>
              <a:t> 23</a:t>
            </a:r>
            <a:endParaRPr lang="en-US" altLang="ko-KR" sz="1000" b="1" dirty="0">
              <a:solidFill>
                <a:srgbClr val="92D050"/>
              </a:solidFill>
            </a:endParaRPr>
          </a:p>
          <a:p>
            <a:endParaRPr lang="en-US" altLang="ko-KR" sz="700" dirty="0" smtClean="0">
              <a:solidFill>
                <a:schemeClr val="bg1"/>
              </a:solidFill>
            </a:endParaRPr>
          </a:p>
          <a:p>
            <a:r>
              <a:rPr lang="ko-KR" altLang="en-US" sz="700" dirty="0" smtClean="0">
                <a:solidFill>
                  <a:srgbClr val="92D050"/>
                </a:solidFill>
              </a:rPr>
              <a:t>▶</a:t>
            </a:r>
            <a:r>
              <a:rPr lang="en-US" altLang="ko-KR" sz="700" dirty="0" smtClean="0">
                <a:solidFill>
                  <a:srgbClr val="92D050"/>
                </a:solidFill>
              </a:rPr>
              <a:t> 241</a:t>
            </a:r>
          </a:p>
          <a:p>
            <a:r>
              <a:rPr lang="ko-KR" altLang="en-US" sz="700" dirty="0">
                <a:solidFill>
                  <a:srgbClr val="92D050"/>
                </a:solidFill>
              </a:rPr>
              <a:t>▶</a:t>
            </a:r>
            <a:r>
              <a:rPr lang="en-US" altLang="ko-KR" sz="700" dirty="0" smtClean="0">
                <a:solidFill>
                  <a:srgbClr val="92D050"/>
                </a:solidFill>
              </a:rPr>
              <a:t> 51</a:t>
            </a:r>
          </a:p>
          <a:p>
            <a:r>
              <a:rPr lang="ko-KR" altLang="en-US" sz="700" dirty="0">
                <a:solidFill>
                  <a:schemeClr val="bg1"/>
                </a:solidFill>
              </a:rPr>
              <a:t>▶</a:t>
            </a:r>
            <a:r>
              <a:rPr lang="en-US" altLang="ko-KR" sz="700" dirty="0" smtClean="0">
                <a:solidFill>
                  <a:schemeClr val="bg1"/>
                </a:solidFill>
              </a:rPr>
              <a:t> 5%</a:t>
            </a:r>
          </a:p>
          <a:p>
            <a:r>
              <a:rPr lang="ko-KR" altLang="en-US" sz="700" dirty="0">
                <a:solidFill>
                  <a:schemeClr val="bg1"/>
                </a:solidFill>
              </a:rPr>
              <a:t>▶</a:t>
            </a:r>
            <a:r>
              <a:rPr lang="en-US" altLang="ko-KR" sz="700" dirty="0" smtClean="0">
                <a:solidFill>
                  <a:schemeClr val="bg1"/>
                </a:solidFill>
              </a:rPr>
              <a:t> 30 </a:t>
            </a:r>
          </a:p>
          <a:p>
            <a:r>
              <a:rPr lang="ko-KR" altLang="en-US" sz="700" dirty="0">
                <a:solidFill>
                  <a:schemeClr val="bg1"/>
                </a:solidFill>
              </a:rPr>
              <a:t>▶ </a:t>
            </a:r>
            <a:r>
              <a:rPr lang="en-US" altLang="ko-KR" sz="700" dirty="0" smtClean="0">
                <a:solidFill>
                  <a:schemeClr val="bg1"/>
                </a:solidFill>
              </a:rPr>
              <a:t>10</a:t>
            </a:r>
          </a:p>
          <a:p>
            <a:r>
              <a:rPr lang="ko-KR" altLang="en-US" sz="700" dirty="0">
                <a:solidFill>
                  <a:schemeClr val="bg1"/>
                </a:solidFill>
              </a:rPr>
              <a:t>▶ </a:t>
            </a:r>
            <a:r>
              <a:rPr lang="en-US" altLang="ko-KR" sz="700" dirty="0" smtClean="0">
                <a:solidFill>
                  <a:schemeClr val="bg1"/>
                </a:solidFill>
              </a:rPr>
              <a:t>10%</a:t>
            </a:r>
          </a:p>
          <a:p>
            <a:r>
              <a:rPr lang="ko-KR" altLang="en-US" sz="700" dirty="0">
                <a:solidFill>
                  <a:schemeClr val="bg1"/>
                </a:solidFill>
              </a:rPr>
              <a:t>▶</a:t>
            </a:r>
            <a:r>
              <a:rPr lang="en-US" altLang="ko-KR" sz="700" dirty="0" smtClean="0">
                <a:solidFill>
                  <a:schemeClr val="bg1"/>
                </a:solidFill>
              </a:rPr>
              <a:t> 5%</a:t>
            </a:r>
          </a:p>
          <a:p>
            <a:r>
              <a:rPr lang="ko-KR" altLang="en-US" sz="700" dirty="0" smtClean="0">
                <a:solidFill>
                  <a:schemeClr val="bg1"/>
                </a:solidFill>
              </a:rPr>
              <a:t>▶</a:t>
            </a:r>
            <a:r>
              <a:rPr lang="en-US" altLang="ko-KR" sz="700" dirty="0" smtClean="0">
                <a:solidFill>
                  <a:schemeClr val="bg1"/>
                </a:solidFill>
              </a:rPr>
              <a:t> 120 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5650117" y="4479503"/>
            <a:ext cx="646824" cy="430887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b="1" dirty="0" smtClean="0">
                <a:solidFill>
                  <a:schemeClr val="bg1"/>
                </a:solidFill>
              </a:rPr>
              <a:t>★★★</a:t>
            </a:r>
            <a:endParaRPr lang="en-US" altLang="ko-KR" sz="800" b="1" dirty="0">
              <a:solidFill>
                <a:schemeClr val="bg1"/>
              </a:solidFill>
            </a:endParaRPr>
          </a:p>
          <a:p>
            <a:pPr algn="r"/>
            <a:r>
              <a:rPr lang="en-US" altLang="ko-KR" sz="700" dirty="0" smtClean="0">
                <a:solidFill>
                  <a:schemeClr val="bg1"/>
                </a:solidFill>
              </a:rPr>
              <a:t>HP X 1.4</a:t>
            </a:r>
          </a:p>
          <a:p>
            <a:pPr algn="r"/>
            <a:r>
              <a:rPr lang="en-US" altLang="ko-KR" sz="700" dirty="0" smtClean="0">
                <a:solidFill>
                  <a:schemeClr val="bg1"/>
                </a:solidFill>
              </a:rPr>
              <a:t>ATK X 1.4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6156177" y="4491507"/>
            <a:ext cx="682268" cy="430887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solidFill>
                  <a:srgbClr val="92D050"/>
                </a:solidFill>
              </a:rPr>
              <a:t>▶ </a:t>
            </a:r>
            <a:r>
              <a:rPr lang="ko-KR" altLang="en-US" sz="700" b="1" dirty="0" smtClean="0">
                <a:solidFill>
                  <a:srgbClr val="92D050"/>
                </a:solidFill>
              </a:rPr>
              <a:t>★★★★</a:t>
            </a:r>
            <a:endParaRPr lang="en-US" altLang="ko-KR" sz="700" b="1" dirty="0">
              <a:solidFill>
                <a:srgbClr val="92D050"/>
              </a:solidFill>
            </a:endParaRPr>
          </a:p>
          <a:p>
            <a:r>
              <a:rPr lang="ko-KR" altLang="en-US" sz="700" dirty="0">
                <a:solidFill>
                  <a:srgbClr val="92D050"/>
                </a:solidFill>
              </a:rPr>
              <a:t>▶</a:t>
            </a:r>
            <a:r>
              <a:rPr lang="en-US" altLang="ko-KR" sz="700" dirty="0" smtClean="0">
                <a:solidFill>
                  <a:srgbClr val="92D050"/>
                </a:solidFill>
              </a:rPr>
              <a:t> X 1.6</a:t>
            </a:r>
          </a:p>
          <a:p>
            <a:r>
              <a:rPr lang="ko-KR" altLang="en-US" sz="700" dirty="0" smtClean="0">
                <a:solidFill>
                  <a:srgbClr val="92D050"/>
                </a:solidFill>
              </a:rPr>
              <a:t>▶</a:t>
            </a:r>
            <a:r>
              <a:rPr lang="en-US" altLang="ko-KR" sz="700" dirty="0" smtClean="0">
                <a:solidFill>
                  <a:srgbClr val="92D050"/>
                </a:solidFill>
              </a:rPr>
              <a:t> X 1.6</a:t>
            </a:r>
          </a:p>
        </p:txBody>
      </p:sp>
      <p:sp>
        <p:nvSpPr>
          <p:cNvPr id="75" name="사각형 설명선 74"/>
          <p:cNvSpPr/>
          <p:nvPr/>
        </p:nvSpPr>
        <p:spPr>
          <a:xfrm>
            <a:off x="4644007" y="5213480"/>
            <a:ext cx="1652933" cy="331636"/>
          </a:xfrm>
          <a:prstGeom prst="wedgeRectCallout">
            <a:avLst>
              <a:gd name="adj1" fmla="val -21377"/>
              <a:gd name="adj2" fmla="val -101921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CC00"/>
                </a:solidFill>
              </a:rPr>
              <a:t>업그레이드 가능</a:t>
            </a:r>
            <a:r>
              <a:rPr lang="en-US" altLang="ko-KR" sz="1000" dirty="0" smtClean="0">
                <a:solidFill>
                  <a:srgbClr val="FFCC00"/>
                </a:solidFill>
              </a:rPr>
              <a:t>/</a:t>
            </a:r>
            <a:r>
              <a:rPr lang="ko-KR" altLang="en-US" sz="1000" dirty="0" smtClean="0">
                <a:solidFill>
                  <a:srgbClr val="FF0000"/>
                </a:solidFill>
              </a:rPr>
              <a:t>불가능</a:t>
            </a:r>
            <a:endParaRPr lang="en-US" altLang="ko-KR" sz="1000" dirty="0" smtClean="0">
              <a:solidFill>
                <a:srgbClr val="FF0000"/>
              </a:solidFill>
            </a:endParaRPr>
          </a:p>
        </p:txBody>
      </p:sp>
      <p:pic>
        <p:nvPicPr>
          <p:cNvPr id="78" name="Picture 2" descr="C:\Users\Administrator\Documents\GitHub\TitanSaga\doc\start\12001_a_07to10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91880" y="3170982"/>
            <a:ext cx="746231" cy="69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사각형 설명선 88"/>
          <p:cNvSpPr/>
          <p:nvPr/>
        </p:nvSpPr>
        <p:spPr>
          <a:xfrm>
            <a:off x="2959757" y="620688"/>
            <a:ext cx="3148186" cy="1590279"/>
          </a:xfrm>
          <a:prstGeom prst="wedgeRectCallout">
            <a:avLst>
              <a:gd name="adj1" fmla="val -20841"/>
              <a:gd name="adj2" fmla="val 6489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bg1"/>
                </a:solidFill>
              </a:rPr>
              <a:t>유닛은</a:t>
            </a:r>
            <a:r>
              <a:rPr lang="ko-KR" altLang="en-US" sz="1000" dirty="0" smtClean="0">
                <a:solidFill>
                  <a:schemeClr val="bg1"/>
                </a:solidFill>
              </a:rPr>
              <a:t> </a:t>
            </a:r>
            <a:r>
              <a:rPr lang="en-US" altLang="ko-KR" sz="1000" dirty="0" smtClean="0">
                <a:solidFill>
                  <a:schemeClr val="bg1"/>
                </a:solidFill>
              </a:rPr>
              <a:t>MOVE </a:t>
            </a:r>
            <a:r>
              <a:rPr lang="ko-KR" altLang="en-US" sz="1000" dirty="0" smtClean="0">
                <a:solidFill>
                  <a:schemeClr val="bg1"/>
                </a:solidFill>
              </a:rPr>
              <a:t>상태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bg1"/>
                </a:solidFill>
              </a:rPr>
              <a:t>건물은 </a:t>
            </a:r>
            <a:r>
              <a:rPr lang="en-US" altLang="ko-KR" sz="1000" dirty="0" smtClean="0">
                <a:solidFill>
                  <a:schemeClr val="bg1"/>
                </a:solidFill>
              </a:rPr>
              <a:t>WAIT </a:t>
            </a:r>
            <a:r>
              <a:rPr lang="ko-KR" altLang="en-US" sz="1000" dirty="0" smtClean="0">
                <a:solidFill>
                  <a:schemeClr val="bg1"/>
                </a:solidFill>
              </a:rPr>
              <a:t>상태로 출력됨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CC00"/>
                </a:solidFill>
              </a:rPr>
              <a:t>너무 큰 </a:t>
            </a:r>
            <a:r>
              <a:rPr lang="ko-KR" altLang="en-US" sz="1000" dirty="0" err="1" smtClean="0">
                <a:solidFill>
                  <a:srgbClr val="FFCC00"/>
                </a:solidFill>
              </a:rPr>
              <a:t>유닛이나</a:t>
            </a:r>
            <a:r>
              <a:rPr lang="ko-KR" altLang="en-US" sz="1000" dirty="0" smtClean="0">
                <a:solidFill>
                  <a:srgbClr val="FFCC00"/>
                </a:solidFill>
              </a:rPr>
              <a:t> 건물은 화면에 맞게 </a:t>
            </a:r>
            <a:r>
              <a:rPr lang="en-US" altLang="ko-KR" sz="1000" dirty="0" smtClean="0">
                <a:solidFill>
                  <a:srgbClr val="FFCC00"/>
                </a:solidFill>
              </a:rPr>
              <a:t>scale</a:t>
            </a:r>
          </a:p>
          <a:p>
            <a:pPr algn="ctr"/>
            <a:endParaRPr lang="en-US" altLang="ko-KR" sz="1000" dirty="0">
              <a:solidFill>
                <a:srgbClr val="FFCC00"/>
              </a:solidFill>
            </a:endParaRPr>
          </a:p>
          <a:p>
            <a:pPr algn="ctr"/>
            <a:endParaRPr lang="en-US" altLang="ko-KR" sz="1000" dirty="0" smtClean="0">
              <a:solidFill>
                <a:srgbClr val="FFCC00"/>
              </a:solidFill>
            </a:endParaRPr>
          </a:p>
          <a:p>
            <a:pPr algn="ctr"/>
            <a:endParaRPr lang="en-US" altLang="ko-KR" sz="1000" dirty="0">
              <a:solidFill>
                <a:srgbClr val="FFCC00"/>
              </a:solidFill>
            </a:endParaRPr>
          </a:p>
          <a:p>
            <a:pPr algn="ctr"/>
            <a:endParaRPr lang="en-US" altLang="ko-KR" sz="1000" dirty="0" smtClean="0">
              <a:solidFill>
                <a:srgbClr val="FFCC00"/>
              </a:solidFill>
            </a:endParaRPr>
          </a:p>
        </p:txBody>
      </p:sp>
      <p:pic>
        <p:nvPicPr>
          <p:cNvPr id="97" name="Picture 2" descr="C:\Users\Administrator\Documents\GitHub\TitanSaga\doc\start\12001_a_07to10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36616" y="1584352"/>
            <a:ext cx="746231" cy="69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8" descr="C:\work_2015\titan\proto\Sprites\s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58852" y="1772817"/>
            <a:ext cx="433213" cy="36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3" descr="C:\work_2015\titan\proto\Sprites\c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77271" y="1441030"/>
            <a:ext cx="577117" cy="84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C:\work_2015\titan\proto\Sprites\Unit\ISO_Unit_Pentagon.gif"/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362" y="1189758"/>
            <a:ext cx="921578" cy="102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5" descr="C:\work_2015\titan\proto\Sprites\g0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69892" y="1408281"/>
            <a:ext cx="533348" cy="866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사각형 설명선 116"/>
          <p:cNvSpPr/>
          <p:nvPr/>
        </p:nvSpPr>
        <p:spPr>
          <a:xfrm>
            <a:off x="2339752" y="5229200"/>
            <a:ext cx="950207" cy="331636"/>
          </a:xfrm>
          <a:prstGeom prst="wedgeRectCallout">
            <a:avLst>
              <a:gd name="adj1" fmla="val 21030"/>
              <a:gd name="adj2" fmla="val -101921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C000"/>
                </a:solidFill>
              </a:rPr>
              <a:t>조각 아이콘</a:t>
            </a:r>
            <a:endParaRPr lang="en-US" altLang="ko-KR" sz="1000" dirty="0" smtClean="0">
              <a:solidFill>
                <a:srgbClr val="FFC000"/>
              </a:solidFill>
            </a:endParaRPr>
          </a:p>
        </p:txBody>
      </p:sp>
      <p:sp>
        <p:nvSpPr>
          <p:cNvPr id="119" name="사각형 설명선 118"/>
          <p:cNvSpPr/>
          <p:nvPr/>
        </p:nvSpPr>
        <p:spPr>
          <a:xfrm>
            <a:off x="3461528" y="5229200"/>
            <a:ext cx="950207" cy="331636"/>
          </a:xfrm>
          <a:prstGeom prst="wedgeRectCallout">
            <a:avLst>
              <a:gd name="adj1" fmla="val 21030"/>
              <a:gd name="adj2" fmla="val -101921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C000"/>
                </a:solidFill>
              </a:rPr>
              <a:t>조각 필요량</a:t>
            </a:r>
            <a:endParaRPr lang="en-US" altLang="ko-KR" sz="1000" dirty="0" smtClean="0">
              <a:solidFill>
                <a:srgbClr val="FFC000"/>
              </a:solidFill>
            </a:endParaRPr>
          </a:p>
        </p:txBody>
      </p:sp>
      <p:sp>
        <p:nvSpPr>
          <p:cNvPr id="123" name="십이각형 122"/>
          <p:cNvSpPr/>
          <p:nvPr/>
        </p:nvSpPr>
        <p:spPr>
          <a:xfrm>
            <a:off x="6441458" y="2426184"/>
            <a:ext cx="313061" cy="302912"/>
          </a:xfrm>
          <a:prstGeom prst="dodecagon">
            <a:avLst/>
          </a:prstGeom>
          <a:gradFill>
            <a:gsLst>
              <a:gs pos="0">
                <a:srgbClr val="FF0000"/>
              </a:gs>
              <a:gs pos="56000">
                <a:srgbClr val="C00000"/>
              </a:gs>
              <a:gs pos="100000">
                <a:srgbClr val="C0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!</a:t>
            </a:r>
            <a:endParaRPr lang="ko-KR" altLang="en-US" sz="1600" b="1" dirty="0"/>
          </a:p>
        </p:txBody>
      </p:sp>
      <p:sp>
        <p:nvSpPr>
          <p:cNvPr id="131" name="사각형 설명선 130"/>
          <p:cNvSpPr/>
          <p:nvPr/>
        </p:nvSpPr>
        <p:spPr>
          <a:xfrm>
            <a:off x="6191179" y="1892749"/>
            <a:ext cx="1446860" cy="331636"/>
          </a:xfrm>
          <a:prstGeom prst="wedgeRectCallout">
            <a:avLst>
              <a:gd name="adj1" fmla="val -20841"/>
              <a:gd name="adj2" fmla="val 85011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CC00"/>
                </a:solidFill>
              </a:rPr>
              <a:t>병력이 없을 때 경고</a:t>
            </a:r>
            <a:endParaRPr lang="en-US" altLang="ko-KR" sz="1000" dirty="0" smtClean="0">
              <a:solidFill>
                <a:srgbClr val="FFCC00"/>
              </a:solidFill>
            </a:endParaRPr>
          </a:p>
        </p:txBody>
      </p:sp>
      <p:pic>
        <p:nvPicPr>
          <p:cNvPr id="52" name="Picture 3" descr="C:\work_2012\smart\project_LOK\ui\icon\skill\skill_blue_0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754" y="2420888"/>
            <a:ext cx="240014" cy="24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29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542" y="2414611"/>
            <a:ext cx="4561706" cy="2571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b="1" dirty="0" smtClean="0"/>
              <a:t>UX – </a:t>
            </a:r>
            <a:r>
              <a:rPr lang="ko-KR" altLang="en-US" sz="1600" b="1" dirty="0" smtClean="0"/>
              <a:t>요새관리 </a:t>
            </a:r>
            <a:r>
              <a:rPr lang="en-US" altLang="ko-KR" sz="1600" b="1" dirty="0" smtClean="0"/>
              <a:t>&gt;&gt; </a:t>
            </a:r>
            <a:r>
              <a:rPr lang="ko-KR" altLang="en-US" sz="1600" b="1" dirty="0" smtClean="0"/>
              <a:t>요새내부 </a:t>
            </a:r>
            <a:r>
              <a:rPr lang="en-US" altLang="ko-KR" sz="1600" b="1" dirty="0" smtClean="0"/>
              <a:t>&gt;&gt; </a:t>
            </a:r>
            <a:r>
              <a:rPr lang="ko-KR" altLang="en-US" sz="1600" b="1" dirty="0" smtClean="0"/>
              <a:t>영웅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세부보기 </a:t>
            </a:r>
            <a:endParaRPr lang="en-US" altLang="ko-KR" sz="1600" dirty="0" smtClean="0"/>
          </a:p>
        </p:txBody>
      </p:sp>
      <p:sp>
        <p:nvSpPr>
          <p:cNvPr id="60" name="모서리가 둥근 사각형 설명선 59"/>
          <p:cNvSpPr/>
          <p:nvPr/>
        </p:nvSpPr>
        <p:spPr>
          <a:xfrm>
            <a:off x="2242542" y="2432543"/>
            <a:ext cx="4537802" cy="348386"/>
          </a:xfrm>
          <a:prstGeom prst="wedgeRoundRectCallout">
            <a:avLst>
              <a:gd name="adj1" fmla="val -50759"/>
              <a:gd name="adj2" fmla="val -23016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LV.5 </a:t>
            </a:r>
            <a:r>
              <a:rPr lang="ko-KR" altLang="en-US" sz="1200" b="1" dirty="0" smtClean="0">
                <a:solidFill>
                  <a:srgbClr val="00B050"/>
                </a:solidFill>
              </a:rPr>
              <a:t>알파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의 요새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2" name="순서도: 대체 처리 71"/>
          <p:cNvSpPr/>
          <p:nvPr/>
        </p:nvSpPr>
        <p:spPr>
          <a:xfrm>
            <a:off x="2339752" y="2510511"/>
            <a:ext cx="385242" cy="270417"/>
          </a:xfrm>
          <a:prstGeom prst="flowChartAlternateProcess">
            <a:avLst/>
          </a:prstGeom>
          <a:gradFill>
            <a:gsLst>
              <a:gs pos="0">
                <a:srgbClr val="FFFF00"/>
              </a:gs>
              <a:gs pos="50000">
                <a:srgbClr val="FFCC00"/>
              </a:gs>
              <a:gs pos="100000">
                <a:srgbClr val="FFCC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rgbClr val="7A6C64"/>
                </a:solidFill>
              </a:rPr>
              <a:t>◀</a:t>
            </a:r>
            <a:endParaRPr lang="en-US" altLang="ko-KR" sz="1100" b="1" dirty="0" smtClean="0">
              <a:solidFill>
                <a:srgbClr val="7A6C64"/>
              </a:solidFill>
            </a:endParaRPr>
          </a:p>
        </p:txBody>
      </p:sp>
      <p:sp>
        <p:nvSpPr>
          <p:cNvPr id="73" name="순서도: 대체 처리 72"/>
          <p:cNvSpPr/>
          <p:nvPr/>
        </p:nvSpPr>
        <p:spPr>
          <a:xfrm>
            <a:off x="4908266" y="2577640"/>
            <a:ext cx="1103894" cy="131280"/>
          </a:xfrm>
          <a:prstGeom prst="flowChartAlternateProcess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r>
              <a:rPr lang="ko-KR" altLang="en-US" sz="1000" dirty="0" smtClean="0">
                <a:solidFill>
                  <a:schemeClr val="bg1"/>
                </a:solidFill>
              </a:rPr>
              <a:t>시간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79" name="모서리가 둥근 사각형 설명선 78"/>
          <p:cNvSpPr/>
          <p:nvPr/>
        </p:nvSpPr>
        <p:spPr>
          <a:xfrm>
            <a:off x="2328063" y="2848787"/>
            <a:ext cx="459463" cy="607013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rgbClr val="FFCC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모서리가 둥근 사각형 설명선 79"/>
          <p:cNvSpPr/>
          <p:nvPr/>
        </p:nvSpPr>
        <p:spPr>
          <a:xfrm>
            <a:off x="2320183" y="3512466"/>
            <a:ext cx="459463" cy="607013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모서리가 둥근 사각형 설명선 80"/>
          <p:cNvSpPr/>
          <p:nvPr/>
        </p:nvSpPr>
        <p:spPr>
          <a:xfrm>
            <a:off x="2328063" y="4190139"/>
            <a:ext cx="459463" cy="607013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2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774" y="2898580"/>
            <a:ext cx="346935" cy="34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십이각형 82"/>
          <p:cNvSpPr/>
          <p:nvPr/>
        </p:nvSpPr>
        <p:spPr>
          <a:xfrm>
            <a:off x="2620909" y="2844407"/>
            <a:ext cx="150891" cy="143172"/>
          </a:xfrm>
          <a:prstGeom prst="dodecagon">
            <a:avLst/>
          </a:prstGeom>
          <a:gradFill>
            <a:gsLst>
              <a:gs pos="0">
                <a:srgbClr val="FF0000"/>
              </a:gs>
              <a:gs pos="56000">
                <a:srgbClr val="C00000"/>
              </a:gs>
              <a:gs pos="100000">
                <a:srgbClr val="C0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pic>
        <p:nvPicPr>
          <p:cNvPr id="84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863" y="3542763"/>
            <a:ext cx="346935" cy="34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십이각형 84"/>
          <p:cNvSpPr/>
          <p:nvPr/>
        </p:nvSpPr>
        <p:spPr>
          <a:xfrm>
            <a:off x="2608998" y="3488590"/>
            <a:ext cx="150891" cy="143172"/>
          </a:xfrm>
          <a:prstGeom prst="dodecagon">
            <a:avLst/>
          </a:prstGeom>
          <a:gradFill>
            <a:gsLst>
              <a:gs pos="0">
                <a:srgbClr val="FF0000"/>
              </a:gs>
              <a:gs pos="56000">
                <a:srgbClr val="C00000"/>
              </a:gs>
              <a:gs pos="100000">
                <a:srgbClr val="C0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100" name="순서도: 대체 처리 99"/>
          <p:cNvSpPr/>
          <p:nvPr/>
        </p:nvSpPr>
        <p:spPr>
          <a:xfrm>
            <a:off x="2390862" y="4249890"/>
            <a:ext cx="302861" cy="243755"/>
          </a:xfrm>
          <a:prstGeom prst="flowChartAlternateProcess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+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14" name="순서도: 대체 처리 113"/>
          <p:cNvSpPr/>
          <p:nvPr/>
        </p:nvSpPr>
        <p:spPr>
          <a:xfrm>
            <a:off x="6107943" y="2459631"/>
            <a:ext cx="624298" cy="302372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bg1"/>
                </a:solidFill>
              </a:rPr>
              <a:t>즉시완</a:t>
            </a:r>
            <a:r>
              <a:rPr lang="ko-KR" altLang="en-US" sz="700">
                <a:solidFill>
                  <a:schemeClr val="bg1"/>
                </a:solidFill>
              </a:rPr>
              <a:t>성</a:t>
            </a:r>
            <a:endParaRPr lang="en-US" altLang="ko-KR" sz="700" dirty="0" smtClean="0">
              <a:solidFill>
                <a:schemeClr val="bg1"/>
              </a:solidFill>
            </a:endParaRPr>
          </a:p>
        </p:txBody>
      </p:sp>
      <p:sp>
        <p:nvSpPr>
          <p:cNvPr id="46" name="순서도: 처리 45"/>
          <p:cNvSpPr/>
          <p:nvPr/>
        </p:nvSpPr>
        <p:spPr>
          <a:xfrm>
            <a:off x="2242542" y="2420888"/>
            <a:ext cx="4562041" cy="2569975"/>
          </a:xfrm>
          <a:prstGeom prst="flowChartProcess">
            <a:avLst/>
          </a:prstGeom>
          <a:solidFill>
            <a:schemeClr val="tx1">
              <a:alpha val="9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3419872" y="4005064"/>
            <a:ext cx="1003417" cy="261610"/>
          </a:xfrm>
          <a:prstGeom prst="rect">
            <a:avLst/>
          </a:prstGeom>
          <a:noFill/>
          <a:effectLst>
            <a:outerShdw blurRad="63500" dist="12700" dir="5400000" algn="t" rotWithShape="0">
              <a:srgbClr val="FF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rgbClr val="FFFF00"/>
                </a:solidFill>
              </a:rPr>
              <a:t>★★★</a:t>
            </a:r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★★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5" name="순서도: 대체 처리 104"/>
          <p:cNvSpPr/>
          <p:nvPr/>
        </p:nvSpPr>
        <p:spPr>
          <a:xfrm>
            <a:off x="3203848" y="4611019"/>
            <a:ext cx="1440160" cy="216747"/>
          </a:xfrm>
          <a:prstGeom prst="flowChartAlternateProcess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25/240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06" name="십이각형 105"/>
          <p:cNvSpPr/>
          <p:nvPr/>
        </p:nvSpPr>
        <p:spPr>
          <a:xfrm>
            <a:off x="3203848" y="4272616"/>
            <a:ext cx="152028" cy="164496"/>
          </a:xfrm>
          <a:prstGeom prst="dodecagon">
            <a:avLst/>
          </a:prstGeom>
          <a:gradFill>
            <a:gsLst>
              <a:gs pos="0">
                <a:srgbClr val="92D050"/>
              </a:gs>
              <a:gs pos="5600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A</a:t>
            </a:r>
            <a:endParaRPr lang="ko-KR" altLang="en-US" sz="800" dirty="0"/>
          </a:p>
        </p:txBody>
      </p:sp>
      <p:sp>
        <p:nvSpPr>
          <p:cNvPr id="109" name="십이각형 108"/>
          <p:cNvSpPr/>
          <p:nvPr/>
        </p:nvSpPr>
        <p:spPr>
          <a:xfrm>
            <a:off x="3465831" y="4272616"/>
            <a:ext cx="152028" cy="164496"/>
          </a:xfrm>
          <a:prstGeom prst="dodecagon">
            <a:avLst/>
          </a:prstGeom>
          <a:gradFill>
            <a:gsLst>
              <a:gs pos="0">
                <a:srgbClr val="92D050"/>
              </a:gs>
              <a:gs pos="5600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B</a:t>
            </a:r>
            <a:endParaRPr lang="ko-KR" altLang="en-US" sz="800" dirty="0"/>
          </a:p>
        </p:txBody>
      </p:sp>
      <p:sp>
        <p:nvSpPr>
          <p:cNvPr id="110" name="십이각형 109"/>
          <p:cNvSpPr/>
          <p:nvPr/>
        </p:nvSpPr>
        <p:spPr>
          <a:xfrm>
            <a:off x="3707904" y="4272616"/>
            <a:ext cx="152028" cy="164496"/>
          </a:xfrm>
          <a:prstGeom prst="dodecagon">
            <a:avLst/>
          </a:prstGeom>
          <a:gradFill>
            <a:gsLst>
              <a:gs pos="0">
                <a:srgbClr val="92D050"/>
              </a:gs>
              <a:gs pos="5600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C</a:t>
            </a:r>
            <a:endParaRPr lang="ko-KR" altLang="en-US" sz="800" dirty="0"/>
          </a:p>
        </p:txBody>
      </p:sp>
      <p:sp>
        <p:nvSpPr>
          <p:cNvPr id="111" name="십이각형 110"/>
          <p:cNvSpPr/>
          <p:nvPr/>
        </p:nvSpPr>
        <p:spPr>
          <a:xfrm>
            <a:off x="3987924" y="4272616"/>
            <a:ext cx="152028" cy="164496"/>
          </a:xfrm>
          <a:prstGeom prst="dodecagon">
            <a:avLst/>
          </a:prstGeom>
          <a:gradFill>
            <a:gsLst>
              <a:gs pos="0">
                <a:srgbClr val="92D050"/>
              </a:gs>
              <a:gs pos="5600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D</a:t>
            </a:r>
            <a:endParaRPr lang="ko-KR" altLang="en-US" sz="800" dirty="0"/>
          </a:p>
        </p:txBody>
      </p:sp>
      <p:sp>
        <p:nvSpPr>
          <p:cNvPr id="113" name="십이각형 112"/>
          <p:cNvSpPr/>
          <p:nvPr/>
        </p:nvSpPr>
        <p:spPr>
          <a:xfrm>
            <a:off x="4211960" y="4272616"/>
            <a:ext cx="152028" cy="164496"/>
          </a:xfrm>
          <a:prstGeom prst="dodecagon">
            <a:avLst/>
          </a:prstGeom>
          <a:gradFill>
            <a:gsLst>
              <a:gs pos="0">
                <a:srgbClr val="92D050"/>
              </a:gs>
              <a:gs pos="5600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E</a:t>
            </a:r>
            <a:endParaRPr lang="ko-KR" altLang="en-US" sz="800" dirty="0"/>
          </a:p>
        </p:txBody>
      </p:sp>
      <p:sp>
        <p:nvSpPr>
          <p:cNvPr id="115" name="십이각형 114"/>
          <p:cNvSpPr/>
          <p:nvPr/>
        </p:nvSpPr>
        <p:spPr>
          <a:xfrm>
            <a:off x="4491980" y="4272616"/>
            <a:ext cx="152028" cy="164496"/>
          </a:xfrm>
          <a:prstGeom prst="dodecagon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6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F</a:t>
            </a:r>
            <a:endParaRPr lang="ko-KR" altLang="en-US" sz="800" dirty="0"/>
          </a:p>
        </p:txBody>
      </p:sp>
      <p:sp>
        <p:nvSpPr>
          <p:cNvPr id="116" name="TextBox 115"/>
          <p:cNvSpPr txBox="1"/>
          <p:nvPr/>
        </p:nvSpPr>
        <p:spPr>
          <a:xfrm>
            <a:off x="2411760" y="2409897"/>
            <a:ext cx="1470774" cy="261610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solidFill>
                  <a:schemeClr val="bg1"/>
                </a:solidFill>
              </a:rPr>
              <a:t>LV.22 </a:t>
            </a:r>
            <a:r>
              <a:rPr lang="ko-KR" altLang="en-US" sz="1050" b="1" dirty="0" smtClean="0">
                <a:solidFill>
                  <a:schemeClr val="bg1"/>
                </a:solidFill>
              </a:rPr>
              <a:t>알</a:t>
            </a:r>
            <a:r>
              <a:rPr lang="ko-KR" altLang="en-US" sz="1050" b="1" dirty="0">
                <a:solidFill>
                  <a:schemeClr val="bg1"/>
                </a:solidFill>
              </a:rPr>
              <a:t>파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22" name="순서도: 대체 처리 121"/>
          <p:cNvSpPr/>
          <p:nvPr/>
        </p:nvSpPr>
        <p:spPr>
          <a:xfrm>
            <a:off x="4788558" y="4570347"/>
            <a:ext cx="648072" cy="298090"/>
          </a:xfrm>
          <a:prstGeom prst="flowChartAlternateProcess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 smtClean="0">
                <a:solidFill>
                  <a:srgbClr val="FF0000"/>
                </a:solidFill>
              </a:rPr>
              <a:t>UpGrade</a:t>
            </a:r>
            <a:endParaRPr lang="en-US" altLang="ko-KR" sz="8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600" dirty="0" smtClean="0">
                <a:solidFill>
                  <a:srgbClr val="FF0000"/>
                </a:solidFill>
              </a:rPr>
              <a:t>5000G</a:t>
            </a:r>
          </a:p>
        </p:txBody>
      </p:sp>
      <p:pic>
        <p:nvPicPr>
          <p:cNvPr id="124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611742"/>
            <a:ext cx="257418" cy="25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순서도: 대체 처리 124"/>
          <p:cNvSpPr/>
          <p:nvPr/>
        </p:nvSpPr>
        <p:spPr>
          <a:xfrm>
            <a:off x="4788024" y="4149080"/>
            <a:ext cx="648072" cy="312591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Level Up</a:t>
            </a:r>
            <a:endParaRPr lang="en-US" altLang="ko-KR" sz="6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600" dirty="0" smtClean="0">
                <a:solidFill>
                  <a:srgbClr val="FFC000"/>
                </a:solidFill>
              </a:rPr>
              <a:t>5000G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5650117" y="4129335"/>
            <a:ext cx="1082124" cy="307777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</a:rPr>
              <a:t>HP 240 </a:t>
            </a:r>
            <a:r>
              <a:rPr lang="en-US" altLang="ko-KR" sz="700" b="1" dirty="0" smtClean="0">
                <a:solidFill>
                  <a:srgbClr val="92D050"/>
                </a:solidFill>
              </a:rPr>
              <a:t>+ 1</a:t>
            </a:r>
          </a:p>
          <a:p>
            <a:pPr algn="ctr"/>
            <a:r>
              <a:rPr lang="en-US" altLang="ko-KR" sz="700" b="1" dirty="0" smtClean="0">
                <a:solidFill>
                  <a:schemeClr val="bg1"/>
                </a:solidFill>
              </a:rPr>
              <a:t>ATK 50 </a:t>
            </a:r>
            <a:r>
              <a:rPr lang="en-US" altLang="ko-KR" sz="700" b="1" dirty="0" smtClean="0">
                <a:solidFill>
                  <a:srgbClr val="92D050"/>
                </a:solidFill>
              </a:rPr>
              <a:t>+ 1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5292080" y="2785077"/>
            <a:ext cx="1004861" cy="1215717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 smtClean="0">
                <a:solidFill>
                  <a:schemeClr val="bg1"/>
                </a:solidFill>
              </a:rPr>
              <a:t>LV. 22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endParaRPr lang="en-US" altLang="ko-KR" sz="700" dirty="0" smtClean="0">
              <a:solidFill>
                <a:schemeClr val="bg1"/>
              </a:solidFill>
            </a:endParaRPr>
          </a:p>
          <a:p>
            <a:pPr algn="r"/>
            <a:r>
              <a:rPr lang="en-US" altLang="ko-KR" sz="700" dirty="0" smtClean="0">
                <a:solidFill>
                  <a:schemeClr val="bg1"/>
                </a:solidFill>
              </a:rPr>
              <a:t>HP 240</a:t>
            </a:r>
          </a:p>
          <a:p>
            <a:pPr algn="r"/>
            <a:r>
              <a:rPr lang="en-US" altLang="ko-KR" sz="700" dirty="0" smtClean="0">
                <a:solidFill>
                  <a:schemeClr val="bg1"/>
                </a:solidFill>
              </a:rPr>
              <a:t>ATK 50</a:t>
            </a:r>
          </a:p>
          <a:p>
            <a:pPr algn="r"/>
            <a:r>
              <a:rPr lang="en-US" altLang="ko-KR" sz="700" dirty="0" smtClean="0">
                <a:solidFill>
                  <a:schemeClr val="bg1"/>
                </a:solidFill>
              </a:rPr>
              <a:t>CRITICAL 5%</a:t>
            </a:r>
          </a:p>
          <a:p>
            <a:pPr algn="r"/>
            <a:r>
              <a:rPr lang="en-US" altLang="ko-KR" sz="700" dirty="0" smtClean="0">
                <a:solidFill>
                  <a:schemeClr val="bg1"/>
                </a:solidFill>
              </a:rPr>
              <a:t>SIGHT 30 </a:t>
            </a:r>
          </a:p>
          <a:p>
            <a:pPr algn="r"/>
            <a:r>
              <a:rPr lang="en-US" altLang="ko-KR" sz="700" dirty="0" smtClean="0">
                <a:solidFill>
                  <a:schemeClr val="bg1"/>
                </a:solidFill>
              </a:rPr>
              <a:t>RANGE 10</a:t>
            </a:r>
          </a:p>
          <a:p>
            <a:pPr algn="r"/>
            <a:r>
              <a:rPr lang="en-US" altLang="ko-KR" sz="700" dirty="0" smtClean="0">
                <a:solidFill>
                  <a:schemeClr val="bg1"/>
                </a:solidFill>
              </a:rPr>
              <a:t>ATT 10%</a:t>
            </a:r>
          </a:p>
          <a:p>
            <a:pPr algn="r"/>
            <a:r>
              <a:rPr lang="en-US" altLang="ko-KR" sz="700" dirty="0" smtClean="0">
                <a:solidFill>
                  <a:schemeClr val="bg1"/>
                </a:solidFill>
              </a:rPr>
              <a:t>LOYALTY 5%</a:t>
            </a:r>
          </a:p>
          <a:p>
            <a:pPr algn="r"/>
            <a:r>
              <a:rPr lang="en-US" altLang="ko-KR" sz="700" dirty="0" err="1" smtClean="0">
                <a:solidFill>
                  <a:schemeClr val="bg1"/>
                </a:solidFill>
              </a:rPr>
              <a:t>ATKDelay</a:t>
            </a:r>
            <a:r>
              <a:rPr lang="en-US" altLang="ko-KR" sz="700" dirty="0" smtClean="0">
                <a:solidFill>
                  <a:schemeClr val="bg1"/>
                </a:solidFill>
              </a:rPr>
              <a:t> 120 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2242542" y="2564904"/>
            <a:ext cx="4562041" cy="307777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bg1"/>
                </a:solidFill>
              </a:rPr>
              <a:t>근접 공격에 강한 영웅</a:t>
            </a:r>
            <a:r>
              <a:rPr lang="en-US" altLang="ko-KR" sz="7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700" b="1" dirty="0" smtClean="0">
                <a:solidFill>
                  <a:schemeClr val="bg1"/>
                </a:solidFill>
              </a:rPr>
              <a:t>병사들 앞에선 카리스마가 넘치지만 쥐를 무서워합니다</a:t>
            </a:r>
            <a:r>
              <a:rPr lang="en-US" altLang="ko-KR" sz="700" b="1" dirty="0" smtClean="0">
                <a:solidFill>
                  <a:schemeClr val="bg1"/>
                </a:solidFill>
              </a:rPr>
              <a:t>.</a:t>
            </a:r>
            <a:endParaRPr lang="en-US" altLang="ko-KR" sz="700" b="1" dirty="0">
              <a:solidFill>
                <a:schemeClr val="bg1"/>
              </a:solidFill>
            </a:endParaRP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-----------------------------------------------------------------------------------------------------------------------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6156176" y="2780928"/>
            <a:ext cx="598343" cy="1215717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92D050"/>
                </a:solidFill>
              </a:rPr>
              <a:t>▶</a:t>
            </a:r>
            <a:r>
              <a:rPr lang="en-US" altLang="ko-KR" sz="1000" b="1" dirty="0" smtClean="0">
                <a:solidFill>
                  <a:srgbClr val="92D050"/>
                </a:solidFill>
              </a:rPr>
              <a:t> 23</a:t>
            </a:r>
            <a:endParaRPr lang="en-US" altLang="ko-KR" sz="1000" b="1" dirty="0">
              <a:solidFill>
                <a:srgbClr val="92D050"/>
              </a:solidFill>
            </a:endParaRPr>
          </a:p>
          <a:p>
            <a:endParaRPr lang="en-US" altLang="ko-KR" sz="700" dirty="0" smtClean="0">
              <a:solidFill>
                <a:schemeClr val="bg1"/>
              </a:solidFill>
            </a:endParaRPr>
          </a:p>
          <a:p>
            <a:r>
              <a:rPr lang="ko-KR" altLang="en-US" sz="700" dirty="0" smtClean="0">
                <a:solidFill>
                  <a:srgbClr val="92D050"/>
                </a:solidFill>
              </a:rPr>
              <a:t>▶</a:t>
            </a:r>
            <a:r>
              <a:rPr lang="en-US" altLang="ko-KR" sz="700" dirty="0" smtClean="0">
                <a:solidFill>
                  <a:srgbClr val="92D050"/>
                </a:solidFill>
              </a:rPr>
              <a:t> 241</a:t>
            </a:r>
          </a:p>
          <a:p>
            <a:r>
              <a:rPr lang="ko-KR" altLang="en-US" sz="700" dirty="0">
                <a:solidFill>
                  <a:srgbClr val="92D050"/>
                </a:solidFill>
              </a:rPr>
              <a:t>▶</a:t>
            </a:r>
            <a:r>
              <a:rPr lang="en-US" altLang="ko-KR" sz="700" dirty="0" smtClean="0">
                <a:solidFill>
                  <a:srgbClr val="92D050"/>
                </a:solidFill>
              </a:rPr>
              <a:t> 51</a:t>
            </a:r>
          </a:p>
          <a:p>
            <a:r>
              <a:rPr lang="ko-KR" altLang="en-US" sz="700" dirty="0">
                <a:solidFill>
                  <a:schemeClr val="bg1"/>
                </a:solidFill>
              </a:rPr>
              <a:t>▶</a:t>
            </a:r>
            <a:r>
              <a:rPr lang="en-US" altLang="ko-KR" sz="700" dirty="0" smtClean="0">
                <a:solidFill>
                  <a:schemeClr val="bg1"/>
                </a:solidFill>
              </a:rPr>
              <a:t> 5%</a:t>
            </a:r>
          </a:p>
          <a:p>
            <a:r>
              <a:rPr lang="ko-KR" altLang="en-US" sz="700" dirty="0">
                <a:solidFill>
                  <a:schemeClr val="bg1"/>
                </a:solidFill>
              </a:rPr>
              <a:t>▶</a:t>
            </a:r>
            <a:r>
              <a:rPr lang="en-US" altLang="ko-KR" sz="700" dirty="0" smtClean="0">
                <a:solidFill>
                  <a:schemeClr val="bg1"/>
                </a:solidFill>
              </a:rPr>
              <a:t> 30 </a:t>
            </a:r>
          </a:p>
          <a:p>
            <a:r>
              <a:rPr lang="ko-KR" altLang="en-US" sz="700" dirty="0">
                <a:solidFill>
                  <a:schemeClr val="bg1"/>
                </a:solidFill>
              </a:rPr>
              <a:t>▶ </a:t>
            </a:r>
            <a:r>
              <a:rPr lang="en-US" altLang="ko-KR" sz="700" dirty="0" smtClean="0">
                <a:solidFill>
                  <a:schemeClr val="bg1"/>
                </a:solidFill>
              </a:rPr>
              <a:t>10</a:t>
            </a:r>
          </a:p>
          <a:p>
            <a:r>
              <a:rPr lang="ko-KR" altLang="en-US" sz="700" dirty="0">
                <a:solidFill>
                  <a:schemeClr val="bg1"/>
                </a:solidFill>
              </a:rPr>
              <a:t>▶ </a:t>
            </a:r>
            <a:r>
              <a:rPr lang="en-US" altLang="ko-KR" sz="700" dirty="0" smtClean="0">
                <a:solidFill>
                  <a:schemeClr val="bg1"/>
                </a:solidFill>
              </a:rPr>
              <a:t>10%</a:t>
            </a:r>
          </a:p>
          <a:p>
            <a:r>
              <a:rPr lang="ko-KR" altLang="en-US" sz="700" dirty="0">
                <a:solidFill>
                  <a:schemeClr val="bg1"/>
                </a:solidFill>
              </a:rPr>
              <a:t>▶</a:t>
            </a:r>
            <a:r>
              <a:rPr lang="en-US" altLang="ko-KR" sz="700" dirty="0" smtClean="0">
                <a:solidFill>
                  <a:schemeClr val="bg1"/>
                </a:solidFill>
              </a:rPr>
              <a:t> 5%</a:t>
            </a:r>
          </a:p>
          <a:p>
            <a:r>
              <a:rPr lang="ko-KR" altLang="en-US" sz="700" dirty="0" smtClean="0">
                <a:solidFill>
                  <a:schemeClr val="bg1"/>
                </a:solidFill>
              </a:rPr>
              <a:t>▶</a:t>
            </a:r>
            <a:r>
              <a:rPr lang="en-US" altLang="ko-KR" sz="700" dirty="0" smtClean="0">
                <a:solidFill>
                  <a:schemeClr val="bg1"/>
                </a:solidFill>
              </a:rPr>
              <a:t> 120 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5650117" y="4479503"/>
            <a:ext cx="646824" cy="430887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b="1" dirty="0" smtClean="0">
                <a:solidFill>
                  <a:schemeClr val="bg1"/>
                </a:solidFill>
              </a:rPr>
              <a:t>★★★</a:t>
            </a:r>
            <a:endParaRPr lang="en-US" altLang="ko-KR" sz="800" b="1" dirty="0">
              <a:solidFill>
                <a:schemeClr val="bg1"/>
              </a:solidFill>
            </a:endParaRPr>
          </a:p>
          <a:p>
            <a:pPr algn="r"/>
            <a:r>
              <a:rPr lang="en-US" altLang="ko-KR" sz="700" dirty="0" smtClean="0">
                <a:solidFill>
                  <a:schemeClr val="bg1"/>
                </a:solidFill>
              </a:rPr>
              <a:t>HP X 1.4</a:t>
            </a:r>
          </a:p>
          <a:p>
            <a:pPr algn="r"/>
            <a:r>
              <a:rPr lang="en-US" altLang="ko-KR" sz="700" dirty="0" smtClean="0">
                <a:solidFill>
                  <a:schemeClr val="bg1"/>
                </a:solidFill>
              </a:rPr>
              <a:t>ATK X 1.4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6156177" y="4491507"/>
            <a:ext cx="682268" cy="430887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solidFill>
                  <a:srgbClr val="92D050"/>
                </a:solidFill>
              </a:rPr>
              <a:t>▶ </a:t>
            </a:r>
            <a:r>
              <a:rPr lang="ko-KR" altLang="en-US" sz="700" b="1" dirty="0" smtClean="0">
                <a:solidFill>
                  <a:srgbClr val="92D050"/>
                </a:solidFill>
              </a:rPr>
              <a:t>★★★★</a:t>
            </a:r>
            <a:endParaRPr lang="en-US" altLang="ko-KR" sz="700" b="1" dirty="0">
              <a:solidFill>
                <a:srgbClr val="92D050"/>
              </a:solidFill>
            </a:endParaRPr>
          </a:p>
          <a:p>
            <a:r>
              <a:rPr lang="ko-KR" altLang="en-US" sz="700" dirty="0">
                <a:solidFill>
                  <a:srgbClr val="92D050"/>
                </a:solidFill>
              </a:rPr>
              <a:t>▶</a:t>
            </a:r>
            <a:r>
              <a:rPr lang="en-US" altLang="ko-KR" sz="700" dirty="0" smtClean="0">
                <a:solidFill>
                  <a:srgbClr val="92D050"/>
                </a:solidFill>
              </a:rPr>
              <a:t> X 1.6</a:t>
            </a:r>
          </a:p>
          <a:p>
            <a:r>
              <a:rPr lang="ko-KR" altLang="en-US" sz="700" dirty="0" smtClean="0">
                <a:solidFill>
                  <a:srgbClr val="92D050"/>
                </a:solidFill>
              </a:rPr>
              <a:t>▶</a:t>
            </a:r>
            <a:r>
              <a:rPr lang="en-US" altLang="ko-KR" sz="700" dirty="0" smtClean="0">
                <a:solidFill>
                  <a:srgbClr val="92D050"/>
                </a:solidFill>
              </a:rPr>
              <a:t> X 1.6</a:t>
            </a:r>
          </a:p>
        </p:txBody>
      </p:sp>
      <p:sp>
        <p:nvSpPr>
          <p:cNvPr id="145" name="사각형 설명선 144"/>
          <p:cNvSpPr/>
          <p:nvPr/>
        </p:nvSpPr>
        <p:spPr>
          <a:xfrm>
            <a:off x="6191179" y="1892749"/>
            <a:ext cx="1446860" cy="331636"/>
          </a:xfrm>
          <a:prstGeom prst="wedgeRectCallout">
            <a:avLst>
              <a:gd name="adj1" fmla="val -20841"/>
              <a:gd name="adj2" fmla="val 85011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CC00"/>
                </a:solidFill>
              </a:rPr>
              <a:t>스킬</a:t>
            </a:r>
            <a:endParaRPr lang="en-US" altLang="ko-KR" sz="1000" dirty="0" smtClean="0">
              <a:solidFill>
                <a:srgbClr val="FFCC00"/>
              </a:solidFill>
            </a:endParaRPr>
          </a:p>
        </p:txBody>
      </p:sp>
      <p:pic>
        <p:nvPicPr>
          <p:cNvPr id="76" name="Picture 3" descr="C:\work_2015\titan\proto\Sprites\c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17859" y="3072047"/>
            <a:ext cx="577117" cy="84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순서도: 대체 처리 76"/>
          <p:cNvSpPr/>
          <p:nvPr/>
        </p:nvSpPr>
        <p:spPr>
          <a:xfrm>
            <a:off x="2339752" y="4509120"/>
            <a:ext cx="367872" cy="312591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일러스트</a:t>
            </a:r>
            <a:endParaRPr lang="en-US" altLang="ko-KR" sz="600" dirty="0" smtClean="0">
              <a:solidFill>
                <a:schemeClr val="bg1"/>
              </a:solidFill>
            </a:endParaRP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4941741" y="2926993"/>
            <a:ext cx="324036" cy="311261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4941741" y="3300169"/>
            <a:ext cx="324036" cy="311261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4947535" y="3660341"/>
            <a:ext cx="324036" cy="311261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rgbClr val="FF0000"/>
                </a:solidFill>
              </a:rPr>
              <a:t>★</a:t>
            </a:r>
            <a:r>
              <a:rPr lang="en-US" altLang="ko-KR" sz="600" dirty="0" smtClean="0">
                <a:solidFill>
                  <a:srgbClr val="FF0000"/>
                </a:solidFill>
              </a:rPr>
              <a:t>X5</a:t>
            </a:r>
            <a:endParaRPr lang="ko-KR" altLang="en-US" sz="600" dirty="0">
              <a:solidFill>
                <a:srgbClr val="FF0000"/>
              </a:solidFill>
            </a:endParaRPr>
          </a:p>
        </p:txBody>
      </p:sp>
      <p:pic>
        <p:nvPicPr>
          <p:cNvPr id="121" name="Picture 3" descr="C:\work_2014\animals\ui\sourec\icon\icon_boxbrea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140" y="2926993"/>
            <a:ext cx="321431" cy="32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모서리가 둥근 사각형 설명선 122"/>
          <p:cNvSpPr/>
          <p:nvPr/>
        </p:nvSpPr>
        <p:spPr>
          <a:xfrm>
            <a:off x="5494940" y="2792627"/>
            <a:ext cx="1312114" cy="2205599"/>
          </a:xfrm>
          <a:prstGeom prst="wedgeRoundRectCallout">
            <a:avLst>
              <a:gd name="adj1" fmla="val -67705"/>
              <a:gd name="adj2" fmla="val -1985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LV22. </a:t>
            </a:r>
          </a:p>
          <a:p>
            <a:r>
              <a:rPr lang="ko-KR" altLang="en-US" sz="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크게 </a:t>
            </a:r>
            <a:r>
              <a:rPr lang="ko-KR" altLang="en-US" sz="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고민하지않은</a:t>
            </a:r>
            <a:r>
              <a:rPr lang="en-US" altLang="ko-KR" sz="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아이템 시스템</a:t>
            </a:r>
            <a:endParaRPr lang="en-US" altLang="ko-KR" sz="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ATK + 12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다음레벨까지 </a:t>
            </a:r>
            <a:r>
              <a:rPr lang="en-US" altLang="ko-KR" sz="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lang="en-US" altLang="ko-KR" sz="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/22 </a:t>
            </a:r>
          </a:p>
          <a:p>
            <a:r>
              <a:rPr lang="en-US" altLang="ko-KR" sz="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------------------------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교체불가능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길게 누르면 많이 먹여짐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0" name="모서리가 둥근 사각형 설명선 129"/>
          <p:cNvSpPr/>
          <p:nvPr/>
        </p:nvSpPr>
        <p:spPr>
          <a:xfrm>
            <a:off x="5661110" y="3838843"/>
            <a:ext cx="386052" cy="393749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altLang="ko-KR" sz="6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+99</a:t>
            </a:r>
            <a:endParaRPr lang="ko-KR" altLang="en-US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1" name="모서리가 둥근 사각형 설명선 130"/>
          <p:cNvSpPr/>
          <p:nvPr/>
        </p:nvSpPr>
        <p:spPr>
          <a:xfrm>
            <a:off x="6202172" y="3834483"/>
            <a:ext cx="386052" cy="393749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altLang="ko-KR" sz="6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+99</a:t>
            </a:r>
            <a:endParaRPr lang="ko-KR" altLang="en-US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8" name="모서리가 둥근 사각형 설명선 137"/>
          <p:cNvSpPr/>
          <p:nvPr/>
        </p:nvSpPr>
        <p:spPr>
          <a:xfrm>
            <a:off x="5661110" y="4331395"/>
            <a:ext cx="386052" cy="393749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altLang="ko-KR" sz="6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+99</a:t>
            </a:r>
            <a:endParaRPr lang="ko-KR" altLang="en-US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9" name="모서리가 둥근 사각형 설명선 138"/>
          <p:cNvSpPr/>
          <p:nvPr/>
        </p:nvSpPr>
        <p:spPr>
          <a:xfrm>
            <a:off x="6202172" y="4331395"/>
            <a:ext cx="386052" cy="393749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altLang="ko-KR" sz="6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+99</a:t>
            </a:r>
            <a:endParaRPr lang="ko-KR" altLang="en-US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0" name="순서도: 대체 처리 139"/>
          <p:cNvSpPr/>
          <p:nvPr/>
        </p:nvSpPr>
        <p:spPr>
          <a:xfrm>
            <a:off x="6391930" y="2454521"/>
            <a:ext cx="367872" cy="312591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smtClean="0">
                <a:solidFill>
                  <a:schemeClr val="bg1"/>
                </a:solidFill>
              </a:rPr>
              <a:t>LV2</a:t>
            </a:r>
          </a:p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스</a:t>
            </a:r>
            <a:r>
              <a:rPr lang="ko-KR" altLang="en-US" sz="600" dirty="0">
                <a:solidFill>
                  <a:schemeClr val="bg1"/>
                </a:solidFill>
              </a:rPr>
              <a:t>킬</a:t>
            </a:r>
            <a:endParaRPr lang="en-US" altLang="ko-KR" sz="600" dirty="0" smtClean="0">
              <a:solidFill>
                <a:schemeClr val="bg1"/>
              </a:solidFill>
            </a:endParaRPr>
          </a:p>
        </p:txBody>
      </p:sp>
      <p:pic>
        <p:nvPicPr>
          <p:cNvPr id="141" name="Picture 3" descr="C:\work_2012\smart\project_LOK\ui\icon\skill\skill_blue_0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754" y="2420888"/>
            <a:ext cx="240014" cy="24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44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542" y="2414611"/>
            <a:ext cx="4561706" cy="2571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b="1" dirty="0" smtClean="0"/>
              <a:t>UX – </a:t>
            </a:r>
            <a:r>
              <a:rPr lang="ko-KR" altLang="en-US" sz="1600" b="1" dirty="0" smtClean="0"/>
              <a:t>요새관리 </a:t>
            </a:r>
            <a:r>
              <a:rPr lang="en-US" altLang="ko-KR" sz="1600" b="1" dirty="0" smtClean="0"/>
              <a:t>&gt;&gt; </a:t>
            </a:r>
            <a:r>
              <a:rPr lang="ko-KR" altLang="en-US" sz="1600" b="1" dirty="0" smtClean="0"/>
              <a:t>요새내부 </a:t>
            </a:r>
            <a:r>
              <a:rPr lang="en-US" altLang="ko-KR" sz="1600" b="1" dirty="0" smtClean="0"/>
              <a:t>&gt;&gt; </a:t>
            </a:r>
            <a:r>
              <a:rPr lang="ko-KR" altLang="en-US" sz="1600" b="1" dirty="0" smtClean="0"/>
              <a:t>건물슬롯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세부보기</a:t>
            </a:r>
            <a:endParaRPr lang="en-US" altLang="ko-KR" sz="1600" dirty="0" smtClean="0"/>
          </a:p>
        </p:txBody>
      </p:sp>
      <p:sp>
        <p:nvSpPr>
          <p:cNvPr id="58" name="순서도: 대체 처리 57"/>
          <p:cNvSpPr/>
          <p:nvPr/>
        </p:nvSpPr>
        <p:spPr>
          <a:xfrm>
            <a:off x="2339752" y="2510511"/>
            <a:ext cx="385242" cy="270417"/>
          </a:xfrm>
          <a:prstGeom prst="flowChartAlternateProcess">
            <a:avLst/>
          </a:prstGeom>
          <a:gradFill>
            <a:gsLst>
              <a:gs pos="0">
                <a:srgbClr val="FFFF00"/>
              </a:gs>
              <a:gs pos="50000">
                <a:srgbClr val="FFCC00"/>
              </a:gs>
              <a:gs pos="100000">
                <a:srgbClr val="FFCC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rgbClr val="7A6C64"/>
                </a:solidFill>
              </a:rPr>
              <a:t>◀</a:t>
            </a:r>
            <a:endParaRPr lang="en-US" altLang="ko-KR" sz="1100" b="1" dirty="0" smtClean="0">
              <a:solidFill>
                <a:srgbClr val="7A6C64"/>
              </a:solidFill>
            </a:endParaRPr>
          </a:p>
        </p:txBody>
      </p:sp>
      <p:sp>
        <p:nvSpPr>
          <p:cNvPr id="25" name="순서도: 처리 24"/>
          <p:cNvSpPr/>
          <p:nvPr/>
        </p:nvSpPr>
        <p:spPr>
          <a:xfrm>
            <a:off x="2242542" y="2420888"/>
            <a:ext cx="4562041" cy="2569975"/>
          </a:xfrm>
          <a:prstGeom prst="flowChartProcess">
            <a:avLst/>
          </a:prstGeom>
          <a:solidFill>
            <a:schemeClr val="tx1">
              <a:alpha val="9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419872" y="4005064"/>
            <a:ext cx="1003417" cy="261610"/>
          </a:xfrm>
          <a:prstGeom prst="rect">
            <a:avLst/>
          </a:prstGeom>
          <a:noFill/>
          <a:effectLst>
            <a:outerShdw blurRad="63500" dist="12700" dir="5400000" algn="t" rotWithShape="0">
              <a:srgbClr val="FF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rgbClr val="FFFF00"/>
                </a:solidFill>
              </a:rPr>
              <a:t>★★★</a:t>
            </a:r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★★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순서도: 대체 처리 14"/>
          <p:cNvSpPr/>
          <p:nvPr/>
        </p:nvSpPr>
        <p:spPr>
          <a:xfrm>
            <a:off x="3203848" y="4611019"/>
            <a:ext cx="1440160" cy="216747"/>
          </a:xfrm>
          <a:prstGeom prst="flowChartAlternateProcess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r>
              <a:rPr lang="ko-KR" altLang="en-US" sz="1000" dirty="0" smtClean="0">
                <a:solidFill>
                  <a:schemeClr val="bg1"/>
                </a:solidFill>
              </a:rPr>
              <a:t>시간 남음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7" name="십이각형 16"/>
          <p:cNvSpPr/>
          <p:nvPr/>
        </p:nvSpPr>
        <p:spPr>
          <a:xfrm>
            <a:off x="3203848" y="4272616"/>
            <a:ext cx="152028" cy="164496"/>
          </a:xfrm>
          <a:prstGeom prst="dodecagon">
            <a:avLst/>
          </a:prstGeom>
          <a:gradFill>
            <a:gsLst>
              <a:gs pos="0">
                <a:srgbClr val="92D050"/>
              </a:gs>
              <a:gs pos="5600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A</a:t>
            </a:r>
            <a:endParaRPr lang="ko-KR" altLang="en-US" sz="800" dirty="0"/>
          </a:p>
        </p:txBody>
      </p:sp>
      <p:sp>
        <p:nvSpPr>
          <p:cNvPr id="18" name="십이각형 17"/>
          <p:cNvSpPr/>
          <p:nvPr/>
        </p:nvSpPr>
        <p:spPr>
          <a:xfrm>
            <a:off x="3465831" y="4272616"/>
            <a:ext cx="152028" cy="164496"/>
          </a:xfrm>
          <a:prstGeom prst="dodecagon">
            <a:avLst/>
          </a:prstGeom>
          <a:gradFill>
            <a:gsLst>
              <a:gs pos="0">
                <a:srgbClr val="92D050"/>
              </a:gs>
              <a:gs pos="5600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B</a:t>
            </a:r>
            <a:endParaRPr lang="ko-KR" altLang="en-US" sz="800" dirty="0"/>
          </a:p>
        </p:txBody>
      </p:sp>
      <p:sp>
        <p:nvSpPr>
          <p:cNvPr id="19" name="십이각형 18"/>
          <p:cNvSpPr/>
          <p:nvPr/>
        </p:nvSpPr>
        <p:spPr>
          <a:xfrm>
            <a:off x="3707904" y="4272616"/>
            <a:ext cx="152028" cy="164496"/>
          </a:xfrm>
          <a:prstGeom prst="dodecagon">
            <a:avLst/>
          </a:prstGeom>
          <a:gradFill>
            <a:gsLst>
              <a:gs pos="0">
                <a:srgbClr val="92D050"/>
              </a:gs>
              <a:gs pos="5600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C</a:t>
            </a:r>
            <a:endParaRPr lang="ko-KR" altLang="en-US" sz="800" dirty="0"/>
          </a:p>
        </p:txBody>
      </p:sp>
      <p:sp>
        <p:nvSpPr>
          <p:cNvPr id="20" name="십이각형 19"/>
          <p:cNvSpPr/>
          <p:nvPr/>
        </p:nvSpPr>
        <p:spPr>
          <a:xfrm>
            <a:off x="3987924" y="4272616"/>
            <a:ext cx="152028" cy="164496"/>
          </a:xfrm>
          <a:prstGeom prst="dodecagon">
            <a:avLst/>
          </a:prstGeom>
          <a:gradFill>
            <a:gsLst>
              <a:gs pos="0">
                <a:srgbClr val="92D050"/>
              </a:gs>
              <a:gs pos="5600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D</a:t>
            </a:r>
            <a:endParaRPr lang="ko-KR" altLang="en-US" sz="800" dirty="0"/>
          </a:p>
        </p:txBody>
      </p:sp>
      <p:sp>
        <p:nvSpPr>
          <p:cNvPr id="21" name="십이각형 20"/>
          <p:cNvSpPr/>
          <p:nvPr/>
        </p:nvSpPr>
        <p:spPr>
          <a:xfrm>
            <a:off x="4211960" y="4272616"/>
            <a:ext cx="152028" cy="164496"/>
          </a:xfrm>
          <a:prstGeom prst="dodecagon">
            <a:avLst/>
          </a:prstGeom>
          <a:gradFill>
            <a:gsLst>
              <a:gs pos="0">
                <a:srgbClr val="92D050"/>
              </a:gs>
              <a:gs pos="5600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E</a:t>
            </a:r>
            <a:endParaRPr lang="ko-KR" altLang="en-US" sz="800" dirty="0"/>
          </a:p>
        </p:txBody>
      </p:sp>
      <p:sp>
        <p:nvSpPr>
          <p:cNvPr id="22" name="십이각형 21"/>
          <p:cNvSpPr/>
          <p:nvPr/>
        </p:nvSpPr>
        <p:spPr>
          <a:xfrm>
            <a:off x="4491980" y="4272616"/>
            <a:ext cx="152028" cy="164496"/>
          </a:xfrm>
          <a:prstGeom prst="dodecagon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6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F</a:t>
            </a:r>
            <a:endParaRPr lang="ko-KR" altLang="en-US" sz="800" dirty="0"/>
          </a:p>
        </p:txBody>
      </p:sp>
      <p:sp>
        <p:nvSpPr>
          <p:cNvPr id="23" name="TextBox 22"/>
          <p:cNvSpPr txBox="1"/>
          <p:nvPr/>
        </p:nvSpPr>
        <p:spPr>
          <a:xfrm>
            <a:off x="2242542" y="2409897"/>
            <a:ext cx="1470774" cy="261610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solidFill>
                  <a:schemeClr val="bg1"/>
                </a:solidFill>
              </a:rPr>
              <a:t>LV.22 </a:t>
            </a:r>
            <a:r>
              <a:rPr lang="ko-KR" altLang="en-US" sz="1050" b="1" dirty="0" smtClean="0">
                <a:solidFill>
                  <a:schemeClr val="bg1"/>
                </a:solidFill>
              </a:rPr>
              <a:t>전진기</a:t>
            </a:r>
            <a:r>
              <a:rPr lang="ko-KR" altLang="en-US" sz="1050" b="1" dirty="0">
                <a:solidFill>
                  <a:schemeClr val="bg1"/>
                </a:solidFill>
              </a:rPr>
              <a:t>지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34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611742"/>
            <a:ext cx="257418" cy="25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순서도: 대체 처리 34"/>
          <p:cNvSpPr/>
          <p:nvPr/>
        </p:nvSpPr>
        <p:spPr>
          <a:xfrm>
            <a:off x="4788024" y="4149080"/>
            <a:ext cx="648072" cy="312591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Level Up</a:t>
            </a:r>
            <a:endParaRPr lang="en-US" altLang="ko-KR" sz="6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600" dirty="0" smtClean="0">
                <a:solidFill>
                  <a:srgbClr val="FFC000"/>
                </a:solidFill>
              </a:rPr>
              <a:t>5000G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242542" y="2564904"/>
            <a:ext cx="4562041" cy="307777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bg1"/>
                </a:solidFill>
              </a:rPr>
              <a:t>요새 본진의 병사들을 전방에 배치할 때 필요합니다</a:t>
            </a:r>
            <a:r>
              <a:rPr lang="en-US" altLang="ko-KR" sz="700" b="1" dirty="0" smtClean="0">
                <a:solidFill>
                  <a:schemeClr val="bg1"/>
                </a:solidFill>
              </a:rPr>
              <a:t>. </a:t>
            </a:r>
            <a:endParaRPr lang="en-US" altLang="ko-KR" sz="700" b="1" dirty="0">
              <a:solidFill>
                <a:schemeClr val="bg1"/>
              </a:solidFill>
            </a:endParaRP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-----------------------------------------------------------------------------------------------------------------------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650117" y="4129335"/>
            <a:ext cx="1082124" cy="307777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</a:rPr>
              <a:t>HP 240 </a:t>
            </a:r>
            <a:r>
              <a:rPr lang="en-US" altLang="ko-KR" sz="700" b="1" dirty="0" smtClean="0">
                <a:solidFill>
                  <a:srgbClr val="92D050"/>
                </a:solidFill>
              </a:rPr>
              <a:t>+ 1</a:t>
            </a:r>
          </a:p>
          <a:p>
            <a:pPr algn="ctr"/>
            <a:r>
              <a:rPr lang="en-US" altLang="ko-KR" sz="700" b="1" dirty="0" smtClean="0">
                <a:solidFill>
                  <a:schemeClr val="bg1"/>
                </a:solidFill>
              </a:rPr>
              <a:t>ATK 50 </a:t>
            </a:r>
            <a:r>
              <a:rPr lang="en-US" altLang="ko-KR" sz="700" b="1" dirty="0" smtClean="0">
                <a:solidFill>
                  <a:srgbClr val="92D050"/>
                </a:solidFill>
              </a:rPr>
              <a:t>+ 1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292080" y="2785077"/>
            <a:ext cx="1004861" cy="1215717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 smtClean="0">
                <a:solidFill>
                  <a:schemeClr val="bg1"/>
                </a:solidFill>
              </a:rPr>
              <a:t>LV. 22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endParaRPr lang="en-US" altLang="ko-KR" sz="700" dirty="0" smtClean="0">
              <a:solidFill>
                <a:schemeClr val="bg1"/>
              </a:solidFill>
            </a:endParaRPr>
          </a:p>
          <a:p>
            <a:pPr algn="r"/>
            <a:r>
              <a:rPr lang="en-US" altLang="ko-KR" sz="700" dirty="0" smtClean="0">
                <a:solidFill>
                  <a:schemeClr val="bg1"/>
                </a:solidFill>
              </a:rPr>
              <a:t>HP 240</a:t>
            </a:r>
          </a:p>
          <a:p>
            <a:pPr algn="r"/>
            <a:r>
              <a:rPr lang="en-US" altLang="ko-KR" sz="700" dirty="0" smtClean="0">
                <a:solidFill>
                  <a:schemeClr val="bg1"/>
                </a:solidFill>
              </a:rPr>
              <a:t>ATK 50</a:t>
            </a:r>
          </a:p>
          <a:p>
            <a:pPr algn="r"/>
            <a:r>
              <a:rPr lang="en-US" altLang="ko-KR" sz="700" dirty="0" smtClean="0">
                <a:solidFill>
                  <a:schemeClr val="bg1"/>
                </a:solidFill>
              </a:rPr>
              <a:t>CRITICAL 5%</a:t>
            </a:r>
          </a:p>
          <a:p>
            <a:pPr algn="r"/>
            <a:r>
              <a:rPr lang="en-US" altLang="ko-KR" sz="700" dirty="0" smtClean="0">
                <a:solidFill>
                  <a:schemeClr val="bg1"/>
                </a:solidFill>
              </a:rPr>
              <a:t>SIGHT 30 </a:t>
            </a:r>
          </a:p>
          <a:p>
            <a:pPr algn="r"/>
            <a:r>
              <a:rPr lang="en-US" altLang="ko-KR" sz="700" dirty="0" smtClean="0">
                <a:solidFill>
                  <a:schemeClr val="bg1"/>
                </a:solidFill>
              </a:rPr>
              <a:t>RANGE 10</a:t>
            </a:r>
          </a:p>
          <a:p>
            <a:pPr algn="r"/>
            <a:r>
              <a:rPr lang="en-US" altLang="ko-KR" sz="700" dirty="0" smtClean="0">
                <a:solidFill>
                  <a:schemeClr val="bg1"/>
                </a:solidFill>
              </a:rPr>
              <a:t>ATT 10%</a:t>
            </a:r>
          </a:p>
          <a:p>
            <a:pPr algn="r"/>
            <a:r>
              <a:rPr lang="en-US" altLang="ko-KR" sz="700" dirty="0" smtClean="0">
                <a:solidFill>
                  <a:schemeClr val="bg1"/>
                </a:solidFill>
              </a:rPr>
              <a:t>LOYALTY 5%</a:t>
            </a:r>
          </a:p>
          <a:p>
            <a:pPr algn="r"/>
            <a:r>
              <a:rPr lang="en-US" altLang="ko-KR" sz="700" dirty="0" err="1" smtClean="0">
                <a:solidFill>
                  <a:schemeClr val="bg1"/>
                </a:solidFill>
              </a:rPr>
              <a:t>ATKDelay</a:t>
            </a:r>
            <a:r>
              <a:rPr lang="en-US" altLang="ko-KR" sz="700" dirty="0" smtClean="0">
                <a:solidFill>
                  <a:schemeClr val="bg1"/>
                </a:solidFill>
              </a:rPr>
              <a:t> 120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156176" y="2780928"/>
            <a:ext cx="598343" cy="1215717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92D050"/>
                </a:solidFill>
              </a:rPr>
              <a:t>▶</a:t>
            </a:r>
            <a:r>
              <a:rPr lang="en-US" altLang="ko-KR" sz="1000" b="1" dirty="0" smtClean="0">
                <a:solidFill>
                  <a:srgbClr val="92D050"/>
                </a:solidFill>
              </a:rPr>
              <a:t> 23</a:t>
            </a:r>
            <a:endParaRPr lang="en-US" altLang="ko-KR" sz="1000" b="1" dirty="0">
              <a:solidFill>
                <a:srgbClr val="92D050"/>
              </a:solidFill>
            </a:endParaRPr>
          </a:p>
          <a:p>
            <a:endParaRPr lang="en-US" altLang="ko-KR" sz="700" dirty="0" smtClean="0">
              <a:solidFill>
                <a:schemeClr val="bg1"/>
              </a:solidFill>
            </a:endParaRPr>
          </a:p>
          <a:p>
            <a:r>
              <a:rPr lang="ko-KR" altLang="en-US" sz="700" dirty="0" smtClean="0">
                <a:solidFill>
                  <a:srgbClr val="92D050"/>
                </a:solidFill>
              </a:rPr>
              <a:t>▶</a:t>
            </a:r>
            <a:r>
              <a:rPr lang="en-US" altLang="ko-KR" sz="700" dirty="0" smtClean="0">
                <a:solidFill>
                  <a:srgbClr val="92D050"/>
                </a:solidFill>
              </a:rPr>
              <a:t> 241</a:t>
            </a:r>
          </a:p>
          <a:p>
            <a:r>
              <a:rPr lang="ko-KR" altLang="en-US" sz="700" dirty="0">
                <a:solidFill>
                  <a:srgbClr val="92D050"/>
                </a:solidFill>
              </a:rPr>
              <a:t>▶</a:t>
            </a:r>
            <a:r>
              <a:rPr lang="en-US" altLang="ko-KR" sz="700" dirty="0" smtClean="0">
                <a:solidFill>
                  <a:srgbClr val="92D050"/>
                </a:solidFill>
              </a:rPr>
              <a:t> 51</a:t>
            </a:r>
          </a:p>
          <a:p>
            <a:r>
              <a:rPr lang="ko-KR" altLang="en-US" sz="700" dirty="0">
                <a:solidFill>
                  <a:schemeClr val="bg1"/>
                </a:solidFill>
              </a:rPr>
              <a:t>▶</a:t>
            </a:r>
            <a:r>
              <a:rPr lang="en-US" altLang="ko-KR" sz="700" dirty="0" smtClean="0">
                <a:solidFill>
                  <a:schemeClr val="bg1"/>
                </a:solidFill>
              </a:rPr>
              <a:t> 5%</a:t>
            </a:r>
          </a:p>
          <a:p>
            <a:r>
              <a:rPr lang="ko-KR" altLang="en-US" sz="700" dirty="0">
                <a:solidFill>
                  <a:schemeClr val="bg1"/>
                </a:solidFill>
              </a:rPr>
              <a:t>▶</a:t>
            </a:r>
            <a:r>
              <a:rPr lang="en-US" altLang="ko-KR" sz="700" dirty="0" smtClean="0">
                <a:solidFill>
                  <a:schemeClr val="bg1"/>
                </a:solidFill>
              </a:rPr>
              <a:t> 30 </a:t>
            </a:r>
          </a:p>
          <a:p>
            <a:r>
              <a:rPr lang="ko-KR" altLang="en-US" sz="700" dirty="0">
                <a:solidFill>
                  <a:schemeClr val="bg1"/>
                </a:solidFill>
              </a:rPr>
              <a:t>▶ </a:t>
            </a:r>
            <a:r>
              <a:rPr lang="en-US" altLang="ko-KR" sz="700" dirty="0" smtClean="0">
                <a:solidFill>
                  <a:schemeClr val="bg1"/>
                </a:solidFill>
              </a:rPr>
              <a:t>10</a:t>
            </a:r>
          </a:p>
          <a:p>
            <a:r>
              <a:rPr lang="ko-KR" altLang="en-US" sz="700" dirty="0">
                <a:solidFill>
                  <a:schemeClr val="bg1"/>
                </a:solidFill>
              </a:rPr>
              <a:t>▶ </a:t>
            </a:r>
            <a:r>
              <a:rPr lang="en-US" altLang="ko-KR" sz="700" dirty="0" smtClean="0">
                <a:solidFill>
                  <a:schemeClr val="bg1"/>
                </a:solidFill>
              </a:rPr>
              <a:t>10%</a:t>
            </a:r>
          </a:p>
          <a:p>
            <a:r>
              <a:rPr lang="ko-KR" altLang="en-US" sz="700" dirty="0">
                <a:solidFill>
                  <a:schemeClr val="bg1"/>
                </a:solidFill>
              </a:rPr>
              <a:t>▶</a:t>
            </a:r>
            <a:r>
              <a:rPr lang="en-US" altLang="ko-KR" sz="700" dirty="0" smtClean="0">
                <a:solidFill>
                  <a:schemeClr val="bg1"/>
                </a:solidFill>
              </a:rPr>
              <a:t> 5%</a:t>
            </a:r>
          </a:p>
          <a:p>
            <a:r>
              <a:rPr lang="ko-KR" altLang="en-US" sz="700" dirty="0" smtClean="0">
                <a:solidFill>
                  <a:schemeClr val="bg1"/>
                </a:solidFill>
              </a:rPr>
              <a:t>▶</a:t>
            </a:r>
            <a:r>
              <a:rPr lang="en-US" altLang="ko-KR" sz="700" dirty="0" smtClean="0">
                <a:solidFill>
                  <a:schemeClr val="bg1"/>
                </a:solidFill>
              </a:rPr>
              <a:t> 120 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650117" y="4479503"/>
            <a:ext cx="646824" cy="430887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b="1" dirty="0" smtClean="0">
                <a:solidFill>
                  <a:schemeClr val="bg1"/>
                </a:solidFill>
              </a:rPr>
              <a:t>★★★</a:t>
            </a:r>
            <a:endParaRPr lang="en-US" altLang="ko-KR" sz="800" b="1" dirty="0">
              <a:solidFill>
                <a:schemeClr val="bg1"/>
              </a:solidFill>
            </a:endParaRPr>
          </a:p>
          <a:p>
            <a:pPr algn="r"/>
            <a:r>
              <a:rPr lang="en-US" altLang="ko-KR" sz="700" dirty="0" smtClean="0">
                <a:solidFill>
                  <a:schemeClr val="bg1"/>
                </a:solidFill>
              </a:rPr>
              <a:t>HP X 1.4</a:t>
            </a:r>
          </a:p>
          <a:p>
            <a:pPr algn="r"/>
            <a:r>
              <a:rPr lang="en-US" altLang="ko-KR" sz="700" dirty="0" smtClean="0">
                <a:solidFill>
                  <a:schemeClr val="bg1"/>
                </a:solidFill>
              </a:rPr>
              <a:t>ATK X 1.4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156177" y="4491507"/>
            <a:ext cx="682268" cy="430887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solidFill>
                  <a:srgbClr val="92D050"/>
                </a:solidFill>
              </a:rPr>
              <a:t>▶ </a:t>
            </a:r>
            <a:r>
              <a:rPr lang="ko-KR" altLang="en-US" sz="700" b="1" dirty="0" smtClean="0">
                <a:solidFill>
                  <a:srgbClr val="92D050"/>
                </a:solidFill>
              </a:rPr>
              <a:t>★★★★</a:t>
            </a:r>
            <a:endParaRPr lang="en-US" altLang="ko-KR" sz="700" b="1" dirty="0">
              <a:solidFill>
                <a:srgbClr val="92D050"/>
              </a:solidFill>
            </a:endParaRPr>
          </a:p>
          <a:p>
            <a:r>
              <a:rPr lang="ko-KR" altLang="en-US" sz="700" dirty="0">
                <a:solidFill>
                  <a:srgbClr val="92D050"/>
                </a:solidFill>
              </a:rPr>
              <a:t>▶</a:t>
            </a:r>
            <a:r>
              <a:rPr lang="en-US" altLang="ko-KR" sz="700" dirty="0" smtClean="0">
                <a:solidFill>
                  <a:srgbClr val="92D050"/>
                </a:solidFill>
              </a:rPr>
              <a:t> X 1.6</a:t>
            </a:r>
          </a:p>
          <a:p>
            <a:r>
              <a:rPr lang="ko-KR" altLang="en-US" sz="700" dirty="0" smtClean="0">
                <a:solidFill>
                  <a:srgbClr val="92D050"/>
                </a:solidFill>
              </a:rPr>
              <a:t>▶</a:t>
            </a:r>
            <a:r>
              <a:rPr lang="en-US" altLang="ko-KR" sz="700" dirty="0" smtClean="0">
                <a:solidFill>
                  <a:srgbClr val="92D050"/>
                </a:solidFill>
              </a:rPr>
              <a:t> X 1.6</a:t>
            </a:r>
          </a:p>
        </p:txBody>
      </p:sp>
      <p:sp>
        <p:nvSpPr>
          <p:cNvPr id="43" name="순서도: 대체 처리 42"/>
          <p:cNvSpPr/>
          <p:nvPr/>
        </p:nvSpPr>
        <p:spPr>
          <a:xfrm>
            <a:off x="4788024" y="3717032"/>
            <a:ext cx="648072" cy="312591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병력배</a:t>
            </a:r>
            <a:r>
              <a:rPr lang="ko-KR" altLang="en-US" sz="800" dirty="0">
                <a:solidFill>
                  <a:schemeClr val="bg1"/>
                </a:solidFill>
              </a:rPr>
              <a:t>치</a:t>
            </a:r>
            <a:endParaRPr lang="en-US" altLang="ko-KR" sz="800" dirty="0" smtClean="0">
              <a:solidFill>
                <a:schemeClr val="bg1"/>
              </a:solidFill>
            </a:endParaRPr>
          </a:p>
        </p:txBody>
      </p:sp>
      <p:pic>
        <p:nvPicPr>
          <p:cNvPr id="51" name="Picture 4" descr="C:\work_2015\titan\proto\Sprites\Unit\ISO_Unit_Pentagon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319" y="2598823"/>
            <a:ext cx="1234673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dministrator\Documents\GitHub\TitanSaga\doc\start\12001_a_07to10.gif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94292" y="3201401"/>
            <a:ext cx="739392" cy="68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C:\Users\Administrator\Documents\GitHub\TitanSaga\doc\start\12001_a_07to10.gif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86180" y="3204573"/>
            <a:ext cx="739392" cy="68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C:\Users\Administrator\Documents\GitHub\TitanSaga\doc\start\12001_a_07to10.gif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08768" y="3323102"/>
            <a:ext cx="739392" cy="68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C:\Users\Administrator\Documents\GitHub\TitanSaga\doc\start\12001_a_07to10.gif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55876" y="3395110"/>
            <a:ext cx="739392" cy="68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C:\Users\Administrator\Documents\GitHub\TitanSaga\doc\start\12001_a_07to10.gif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17859" y="3382817"/>
            <a:ext cx="739392" cy="68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C:\Users\Administrator\Documents\GitHub\TitanSaga\doc\start\12001_a_07to10.gif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42264" y="3353801"/>
            <a:ext cx="739392" cy="68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순서도: 대체 처리 58"/>
          <p:cNvSpPr/>
          <p:nvPr/>
        </p:nvSpPr>
        <p:spPr>
          <a:xfrm>
            <a:off x="4797448" y="4556569"/>
            <a:ext cx="648072" cy="312591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즉시완성</a:t>
            </a:r>
            <a:endParaRPr lang="en-US" altLang="ko-KR" sz="6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600" dirty="0" smtClean="0">
                <a:solidFill>
                  <a:srgbClr val="FFC000"/>
                </a:solidFill>
              </a:rPr>
              <a:t>5000G</a:t>
            </a:r>
          </a:p>
        </p:txBody>
      </p:sp>
      <p:sp>
        <p:nvSpPr>
          <p:cNvPr id="66" name="순서도: 대체 처리 65"/>
          <p:cNvSpPr/>
          <p:nvPr/>
        </p:nvSpPr>
        <p:spPr>
          <a:xfrm>
            <a:off x="2339752" y="4509120"/>
            <a:ext cx="367872" cy="312591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교체하기</a:t>
            </a:r>
            <a:endParaRPr lang="en-US" altLang="ko-KR" sz="600" dirty="0" smtClean="0">
              <a:solidFill>
                <a:schemeClr val="bg1"/>
              </a:solidFill>
            </a:endParaRPr>
          </a:p>
        </p:txBody>
      </p:sp>
      <p:sp>
        <p:nvSpPr>
          <p:cNvPr id="74" name="모서리가 둥근 사각형 설명선 73"/>
          <p:cNvSpPr/>
          <p:nvPr/>
        </p:nvSpPr>
        <p:spPr>
          <a:xfrm>
            <a:off x="5492936" y="2780928"/>
            <a:ext cx="1312114" cy="2205599"/>
          </a:xfrm>
          <a:prstGeom prst="wedgeRoundRectCallout">
            <a:avLst>
              <a:gd name="adj1" fmla="val -60027"/>
              <a:gd name="adj2" fmla="val -7206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병력을 배치하세요</a:t>
            </a:r>
            <a:endParaRPr lang="en-US" altLang="ko-KR" sz="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sz="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------------------------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sz="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111/240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5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390" y="3221816"/>
            <a:ext cx="257418" cy="25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433" y="3225092"/>
            <a:ext cx="257418" cy="25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875" y="3225092"/>
            <a:ext cx="257418" cy="25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모서리가 둥근 사각형 설명선 77"/>
          <p:cNvSpPr/>
          <p:nvPr/>
        </p:nvSpPr>
        <p:spPr>
          <a:xfrm>
            <a:off x="5751401" y="3465675"/>
            <a:ext cx="102675" cy="960121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9" name="모서리가 둥근 사각형 설명선 78"/>
          <p:cNvSpPr/>
          <p:nvPr/>
        </p:nvSpPr>
        <p:spPr>
          <a:xfrm>
            <a:off x="6115777" y="3479234"/>
            <a:ext cx="102675" cy="960121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0" name="모서리가 둥근 사각형 설명선 79"/>
          <p:cNvSpPr/>
          <p:nvPr/>
        </p:nvSpPr>
        <p:spPr>
          <a:xfrm>
            <a:off x="6482620" y="3479233"/>
            <a:ext cx="102675" cy="960121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1" name="순서도: 대체 처리 80"/>
          <p:cNvSpPr/>
          <p:nvPr/>
        </p:nvSpPr>
        <p:spPr>
          <a:xfrm>
            <a:off x="5606291" y="4152777"/>
            <a:ext cx="362955" cy="270029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smtClean="0">
                <a:solidFill>
                  <a:schemeClr val="bg1"/>
                </a:solidFill>
              </a:rPr>
              <a:t>100%</a:t>
            </a:r>
          </a:p>
        </p:txBody>
      </p:sp>
      <p:sp>
        <p:nvSpPr>
          <p:cNvPr id="82" name="순서도: 대체 처리 81"/>
          <p:cNvSpPr/>
          <p:nvPr/>
        </p:nvSpPr>
        <p:spPr>
          <a:xfrm>
            <a:off x="5984236" y="3606325"/>
            <a:ext cx="362955" cy="270029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smtClean="0">
                <a:solidFill>
                  <a:schemeClr val="bg1"/>
                </a:solidFill>
              </a:rPr>
              <a:t>22%</a:t>
            </a:r>
          </a:p>
        </p:txBody>
      </p:sp>
      <p:sp>
        <p:nvSpPr>
          <p:cNvPr id="83" name="순서도: 대체 처리 82"/>
          <p:cNvSpPr/>
          <p:nvPr/>
        </p:nvSpPr>
        <p:spPr>
          <a:xfrm>
            <a:off x="6343106" y="3472435"/>
            <a:ext cx="362955" cy="270029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 smtClean="0">
                <a:solidFill>
                  <a:schemeClr val="bg1"/>
                </a:solidFill>
              </a:rPr>
              <a:t>0%</a:t>
            </a:r>
          </a:p>
        </p:txBody>
      </p:sp>
      <p:sp>
        <p:nvSpPr>
          <p:cNvPr id="85" name="사각형 설명선 84"/>
          <p:cNvSpPr/>
          <p:nvPr/>
        </p:nvSpPr>
        <p:spPr>
          <a:xfrm>
            <a:off x="7308304" y="4381228"/>
            <a:ext cx="1446860" cy="1136004"/>
          </a:xfrm>
          <a:prstGeom prst="wedgeRectCallout">
            <a:avLst>
              <a:gd name="adj1" fmla="val -108141"/>
              <a:gd name="adj2" fmla="val -29921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CC00"/>
                </a:solidFill>
              </a:rPr>
              <a:t>요새에 전진기지가 </a:t>
            </a:r>
            <a:r>
              <a:rPr lang="en-US" altLang="ko-KR" sz="1000" dirty="0" smtClean="0">
                <a:solidFill>
                  <a:srgbClr val="FFCC00"/>
                </a:solidFill>
              </a:rPr>
              <a:t>2</a:t>
            </a:r>
            <a:r>
              <a:rPr lang="ko-KR" altLang="en-US" sz="1000" dirty="0" smtClean="0">
                <a:solidFill>
                  <a:srgbClr val="FFCC00"/>
                </a:solidFill>
              </a:rPr>
              <a:t>개 이상일 경우 숫자는 변할 수 있음</a:t>
            </a:r>
            <a:r>
              <a:rPr lang="en-US" altLang="ko-KR" sz="1000" dirty="0" smtClean="0">
                <a:solidFill>
                  <a:srgbClr val="FFCC00"/>
                </a:solidFill>
              </a:rPr>
              <a:t>. </a:t>
            </a:r>
          </a:p>
          <a:p>
            <a:pPr algn="ctr"/>
            <a:endParaRPr lang="en-US" altLang="ko-KR" sz="1000" dirty="0">
              <a:solidFill>
                <a:srgbClr val="FFCC0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자세한 설명 필요</a:t>
            </a:r>
            <a:endParaRPr lang="en-US" altLang="ko-KR" sz="1000" dirty="0" smtClean="0">
              <a:solidFill>
                <a:srgbClr val="FF0000"/>
              </a:solidFill>
            </a:endParaRPr>
          </a:p>
        </p:txBody>
      </p:sp>
      <p:sp>
        <p:nvSpPr>
          <p:cNvPr id="86" name="사각형 설명선 85"/>
          <p:cNvSpPr/>
          <p:nvPr/>
        </p:nvSpPr>
        <p:spPr>
          <a:xfrm>
            <a:off x="7308304" y="3161996"/>
            <a:ext cx="1446860" cy="1136004"/>
          </a:xfrm>
          <a:prstGeom prst="wedgeRectCallout">
            <a:avLst>
              <a:gd name="adj1" fmla="val -87789"/>
              <a:gd name="adj2" fmla="val -11503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</a:rPr>
              <a:t>슬라이더를 움직이고 병력배치를 닫으면 즉시 반영됨</a:t>
            </a:r>
            <a:endParaRPr lang="en-US" altLang="ko-KR" sz="1000" dirty="0" smtClean="0">
              <a:solidFill>
                <a:schemeClr val="bg1"/>
              </a:solidFill>
            </a:endParaRPr>
          </a:p>
        </p:txBody>
      </p:sp>
      <p:sp>
        <p:nvSpPr>
          <p:cNvPr id="87" name="사각형 설명선 86"/>
          <p:cNvSpPr/>
          <p:nvPr/>
        </p:nvSpPr>
        <p:spPr>
          <a:xfrm>
            <a:off x="3173234" y="5229200"/>
            <a:ext cx="2118846" cy="432048"/>
          </a:xfrm>
          <a:prstGeom prst="wedgeRectCallout">
            <a:avLst>
              <a:gd name="adj1" fmla="val -20136"/>
              <a:gd name="adj2" fmla="val -101769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</a:rPr>
              <a:t>건물은 건설시간이 있으므로 시간 게이지가 존재함</a:t>
            </a:r>
            <a:endParaRPr lang="en-US" altLang="ko-KR" sz="1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80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542" y="2414611"/>
            <a:ext cx="4561706" cy="2571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b="1" dirty="0" smtClean="0"/>
              <a:t>UX – </a:t>
            </a:r>
            <a:r>
              <a:rPr lang="ko-KR" altLang="en-US" sz="1600" b="1" dirty="0" smtClean="0"/>
              <a:t>요새관리 </a:t>
            </a:r>
            <a:r>
              <a:rPr lang="en-US" altLang="ko-KR" sz="1600" b="1" dirty="0" smtClean="0"/>
              <a:t>&gt;&gt; </a:t>
            </a:r>
            <a:r>
              <a:rPr lang="ko-KR" altLang="en-US" sz="1600" b="1" dirty="0" smtClean="0"/>
              <a:t>요새내부 </a:t>
            </a:r>
            <a:r>
              <a:rPr lang="en-US" altLang="ko-KR" sz="1600" b="1" dirty="0" smtClean="0"/>
              <a:t>&gt;&gt; </a:t>
            </a:r>
            <a:r>
              <a:rPr lang="ko-KR" altLang="en-US" sz="1600" b="1" dirty="0" smtClean="0"/>
              <a:t>건물슬롯  </a:t>
            </a:r>
            <a:r>
              <a:rPr lang="en-US" altLang="ko-KR" sz="1600" b="1" dirty="0" smtClean="0"/>
              <a:t>&gt;&gt; </a:t>
            </a:r>
            <a:r>
              <a:rPr lang="ko-KR" altLang="en-US" sz="1600" b="1" dirty="0" smtClean="0"/>
              <a:t>교체하기 </a:t>
            </a:r>
            <a:r>
              <a:rPr lang="en-US" altLang="ko-KR" sz="1600" b="1" dirty="0" smtClean="0"/>
              <a:t>(</a:t>
            </a:r>
            <a:r>
              <a:rPr lang="ko-KR" altLang="en-US" sz="1600" b="1" dirty="0" smtClean="0"/>
              <a:t>빈 슬롯에 건물을 꺼낼 때도 같음</a:t>
            </a:r>
            <a:r>
              <a:rPr lang="en-US" altLang="ko-KR" sz="1600" b="1" dirty="0" smtClean="0"/>
              <a:t>)</a:t>
            </a:r>
            <a:endParaRPr lang="en-US" altLang="ko-KR" sz="1600" dirty="0" smtClean="0"/>
          </a:p>
        </p:txBody>
      </p:sp>
      <p:sp>
        <p:nvSpPr>
          <p:cNvPr id="58" name="순서도: 대체 처리 57"/>
          <p:cNvSpPr/>
          <p:nvPr/>
        </p:nvSpPr>
        <p:spPr>
          <a:xfrm>
            <a:off x="2339752" y="2510511"/>
            <a:ext cx="385242" cy="270417"/>
          </a:xfrm>
          <a:prstGeom prst="flowChartAlternateProcess">
            <a:avLst/>
          </a:prstGeom>
          <a:gradFill>
            <a:gsLst>
              <a:gs pos="0">
                <a:srgbClr val="FFFF00"/>
              </a:gs>
              <a:gs pos="50000">
                <a:srgbClr val="FFCC00"/>
              </a:gs>
              <a:gs pos="100000">
                <a:srgbClr val="FFCC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rgbClr val="7A6C64"/>
                </a:solidFill>
              </a:rPr>
              <a:t>◀</a:t>
            </a:r>
            <a:endParaRPr lang="en-US" altLang="ko-KR" sz="1100" b="1" dirty="0" smtClean="0">
              <a:solidFill>
                <a:srgbClr val="7A6C64"/>
              </a:solidFill>
            </a:endParaRPr>
          </a:p>
        </p:txBody>
      </p:sp>
      <p:sp>
        <p:nvSpPr>
          <p:cNvPr id="25" name="순서도: 처리 24"/>
          <p:cNvSpPr/>
          <p:nvPr/>
        </p:nvSpPr>
        <p:spPr>
          <a:xfrm>
            <a:off x="2242542" y="2420888"/>
            <a:ext cx="4562041" cy="2569975"/>
          </a:xfrm>
          <a:prstGeom prst="flowChartProcess">
            <a:avLst/>
          </a:prstGeom>
          <a:solidFill>
            <a:schemeClr val="tx1">
              <a:alpha val="9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419872" y="4005064"/>
            <a:ext cx="1003417" cy="261610"/>
          </a:xfrm>
          <a:prstGeom prst="rect">
            <a:avLst/>
          </a:prstGeom>
          <a:noFill/>
          <a:effectLst>
            <a:outerShdw blurRad="63500" dist="12700" dir="5400000" algn="t" rotWithShape="0">
              <a:srgbClr val="FF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rgbClr val="FFFF00"/>
                </a:solidFill>
              </a:rPr>
              <a:t>★★★</a:t>
            </a:r>
            <a:r>
              <a:rPr lang="ko-KR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★★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순서도: 대체 처리 14"/>
          <p:cNvSpPr/>
          <p:nvPr/>
        </p:nvSpPr>
        <p:spPr>
          <a:xfrm>
            <a:off x="3203848" y="4611019"/>
            <a:ext cx="1440160" cy="216747"/>
          </a:xfrm>
          <a:prstGeom prst="flowChartAlternateProcess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</a:t>
            </a:r>
            <a:r>
              <a:rPr lang="ko-KR" altLang="en-US" sz="1000" dirty="0" smtClean="0">
                <a:solidFill>
                  <a:schemeClr val="bg1"/>
                </a:solidFill>
              </a:rPr>
              <a:t>시간 남음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7" name="십이각형 16"/>
          <p:cNvSpPr/>
          <p:nvPr/>
        </p:nvSpPr>
        <p:spPr>
          <a:xfrm>
            <a:off x="3203848" y="4272616"/>
            <a:ext cx="152028" cy="164496"/>
          </a:xfrm>
          <a:prstGeom prst="dodecagon">
            <a:avLst/>
          </a:prstGeom>
          <a:gradFill>
            <a:gsLst>
              <a:gs pos="0">
                <a:srgbClr val="92D050"/>
              </a:gs>
              <a:gs pos="5600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A</a:t>
            </a:r>
            <a:endParaRPr lang="ko-KR" altLang="en-US" sz="800" dirty="0"/>
          </a:p>
        </p:txBody>
      </p:sp>
      <p:sp>
        <p:nvSpPr>
          <p:cNvPr id="18" name="십이각형 17"/>
          <p:cNvSpPr/>
          <p:nvPr/>
        </p:nvSpPr>
        <p:spPr>
          <a:xfrm>
            <a:off x="3465831" y="4272616"/>
            <a:ext cx="152028" cy="164496"/>
          </a:xfrm>
          <a:prstGeom prst="dodecagon">
            <a:avLst/>
          </a:prstGeom>
          <a:gradFill>
            <a:gsLst>
              <a:gs pos="0">
                <a:srgbClr val="92D050"/>
              </a:gs>
              <a:gs pos="5600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B</a:t>
            </a:r>
            <a:endParaRPr lang="ko-KR" altLang="en-US" sz="800" dirty="0"/>
          </a:p>
        </p:txBody>
      </p:sp>
      <p:sp>
        <p:nvSpPr>
          <p:cNvPr id="19" name="십이각형 18"/>
          <p:cNvSpPr/>
          <p:nvPr/>
        </p:nvSpPr>
        <p:spPr>
          <a:xfrm>
            <a:off x="3707904" y="4272616"/>
            <a:ext cx="152028" cy="164496"/>
          </a:xfrm>
          <a:prstGeom prst="dodecagon">
            <a:avLst/>
          </a:prstGeom>
          <a:gradFill>
            <a:gsLst>
              <a:gs pos="0">
                <a:srgbClr val="92D050"/>
              </a:gs>
              <a:gs pos="5600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C</a:t>
            </a:r>
            <a:endParaRPr lang="ko-KR" altLang="en-US" sz="800" dirty="0"/>
          </a:p>
        </p:txBody>
      </p:sp>
      <p:sp>
        <p:nvSpPr>
          <p:cNvPr id="20" name="십이각형 19"/>
          <p:cNvSpPr/>
          <p:nvPr/>
        </p:nvSpPr>
        <p:spPr>
          <a:xfrm>
            <a:off x="3987924" y="4272616"/>
            <a:ext cx="152028" cy="164496"/>
          </a:xfrm>
          <a:prstGeom prst="dodecagon">
            <a:avLst/>
          </a:prstGeom>
          <a:gradFill>
            <a:gsLst>
              <a:gs pos="0">
                <a:srgbClr val="92D050"/>
              </a:gs>
              <a:gs pos="5600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D</a:t>
            </a:r>
            <a:endParaRPr lang="ko-KR" altLang="en-US" sz="800" dirty="0"/>
          </a:p>
        </p:txBody>
      </p:sp>
      <p:sp>
        <p:nvSpPr>
          <p:cNvPr id="21" name="십이각형 20"/>
          <p:cNvSpPr/>
          <p:nvPr/>
        </p:nvSpPr>
        <p:spPr>
          <a:xfrm>
            <a:off x="4211960" y="4272616"/>
            <a:ext cx="152028" cy="164496"/>
          </a:xfrm>
          <a:prstGeom prst="dodecagon">
            <a:avLst/>
          </a:prstGeom>
          <a:gradFill>
            <a:gsLst>
              <a:gs pos="0">
                <a:srgbClr val="92D050"/>
              </a:gs>
              <a:gs pos="5600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E</a:t>
            </a:r>
            <a:endParaRPr lang="ko-KR" altLang="en-US" sz="800" dirty="0"/>
          </a:p>
        </p:txBody>
      </p:sp>
      <p:sp>
        <p:nvSpPr>
          <p:cNvPr id="22" name="십이각형 21"/>
          <p:cNvSpPr/>
          <p:nvPr/>
        </p:nvSpPr>
        <p:spPr>
          <a:xfrm>
            <a:off x="4491980" y="4272616"/>
            <a:ext cx="152028" cy="164496"/>
          </a:xfrm>
          <a:prstGeom prst="dodecagon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6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F</a:t>
            </a:r>
            <a:endParaRPr lang="ko-KR" altLang="en-US" sz="800" dirty="0"/>
          </a:p>
        </p:txBody>
      </p:sp>
      <p:sp>
        <p:nvSpPr>
          <p:cNvPr id="23" name="TextBox 22"/>
          <p:cNvSpPr txBox="1"/>
          <p:nvPr/>
        </p:nvSpPr>
        <p:spPr>
          <a:xfrm>
            <a:off x="2242542" y="2409897"/>
            <a:ext cx="1470774" cy="261610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solidFill>
                  <a:schemeClr val="bg1"/>
                </a:solidFill>
              </a:rPr>
              <a:t>LV.22 </a:t>
            </a:r>
            <a:r>
              <a:rPr lang="ko-KR" altLang="en-US" sz="1050" b="1" dirty="0" smtClean="0">
                <a:solidFill>
                  <a:schemeClr val="bg1"/>
                </a:solidFill>
              </a:rPr>
              <a:t>박격포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34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611742"/>
            <a:ext cx="257418" cy="25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순서도: 대체 처리 34"/>
          <p:cNvSpPr/>
          <p:nvPr/>
        </p:nvSpPr>
        <p:spPr>
          <a:xfrm>
            <a:off x="4788024" y="4149080"/>
            <a:ext cx="648072" cy="312591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Level Up</a:t>
            </a:r>
            <a:endParaRPr lang="en-US" altLang="ko-KR" sz="6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600" dirty="0" smtClean="0">
                <a:solidFill>
                  <a:srgbClr val="FFC000"/>
                </a:solidFill>
              </a:rPr>
              <a:t>5000G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242542" y="2564904"/>
            <a:ext cx="4562041" cy="307777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bg1"/>
                </a:solidFill>
              </a:rPr>
              <a:t>시야에 적이 들어오면 강력한 범위공격을 시도합니다</a:t>
            </a:r>
            <a:r>
              <a:rPr lang="en-US" altLang="ko-KR" sz="700" b="1" dirty="0" smtClean="0">
                <a:solidFill>
                  <a:schemeClr val="bg1"/>
                </a:solidFill>
              </a:rPr>
              <a:t>.</a:t>
            </a:r>
            <a:endParaRPr lang="en-US" altLang="ko-KR" sz="700" b="1" dirty="0">
              <a:solidFill>
                <a:schemeClr val="bg1"/>
              </a:solidFill>
            </a:endParaRP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-----------------------------------------------------------------------------------------------------------------------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650117" y="4129335"/>
            <a:ext cx="1082124" cy="307777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</a:rPr>
              <a:t>HP 240 </a:t>
            </a:r>
            <a:r>
              <a:rPr lang="en-US" altLang="ko-KR" sz="700" b="1" dirty="0" smtClean="0">
                <a:solidFill>
                  <a:srgbClr val="92D050"/>
                </a:solidFill>
              </a:rPr>
              <a:t>+ 1</a:t>
            </a:r>
          </a:p>
          <a:p>
            <a:pPr algn="ctr"/>
            <a:r>
              <a:rPr lang="en-US" altLang="ko-KR" sz="700" b="1" dirty="0" smtClean="0">
                <a:solidFill>
                  <a:schemeClr val="bg1"/>
                </a:solidFill>
              </a:rPr>
              <a:t>ATK 50 </a:t>
            </a:r>
            <a:r>
              <a:rPr lang="en-US" altLang="ko-KR" sz="700" b="1" dirty="0" smtClean="0">
                <a:solidFill>
                  <a:srgbClr val="92D050"/>
                </a:solidFill>
              </a:rPr>
              <a:t>+ 1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292080" y="2785077"/>
            <a:ext cx="1004861" cy="1215717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 smtClean="0">
                <a:solidFill>
                  <a:schemeClr val="bg1"/>
                </a:solidFill>
              </a:rPr>
              <a:t>LV. 22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endParaRPr lang="en-US" altLang="ko-KR" sz="700" dirty="0" smtClean="0">
              <a:solidFill>
                <a:schemeClr val="bg1"/>
              </a:solidFill>
            </a:endParaRPr>
          </a:p>
          <a:p>
            <a:pPr algn="r"/>
            <a:r>
              <a:rPr lang="en-US" altLang="ko-KR" sz="700" dirty="0" smtClean="0">
                <a:solidFill>
                  <a:schemeClr val="bg1"/>
                </a:solidFill>
              </a:rPr>
              <a:t>HP 240</a:t>
            </a:r>
          </a:p>
          <a:p>
            <a:pPr algn="r"/>
            <a:r>
              <a:rPr lang="en-US" altLang="ko-KR" sz="700" dirty="0" smtClean="0">
                <a:solidFill>
                  <a:schemeClr val="bg1"/>
                </a:solidFill>
              </a:rPr>
              <a:t>ATK 50</a:t>
            </a:r>
          </a:p>
          <a:p>
            <a:pPr algn="r"/>
            <a:r>
              <a:rPr lang="en-US" altLang="ko-KR" sz="700" dirty="0" smtClean="0">
                <a:solidFill>
                  <a:schemeClr val="bg1"/>
                </a:solidFill>
              </a:rPr>
              <a:t>CRITICAL 5%</a:t>
            </a:r>
          </a:p>
          <a:p>
            <a:pPr algn="r"/>
            <a:r>
              <a:rPr lang="en-US" altLang="ko-KR" sz="700" dirty="0" smtClean="0">
                <a:solidFill>
                  <a:schemeClr val="bg1"/>
                </a:solidFill>
              </a:rPr>
              <a:t>SIGHT 30 </a:t>
            </a:r>
          </a:p>
          <a:p>
            <a:pPr algn="r"/>
            <a:r>
              <a:rPr lang="en-US" altLang="ko-KR" sz="700" dirty="0" smtClean="0">
                <a:solidFill>
                  <a:schemeClr val="bg1"/>
                </a:solidFill>
              </a:rPr>
              <a:t>RANGE 10</a:t>
            </a:r>
          </a:p>
          <a:p>
            <a:pPr algn="r"/>
            <a:r>
              <a:rPr lang="en-US" altLang="ko-KR" sz="700" dirty="0" smtClean="0">
                <a:solidFill>
                  <a:schemeClr val="bg1"/>
                </a:solidFill>
              </a:rPr>
              <a:t>ATT 10%</a:t>
            </a:r>
          </a:p>
          <a:p>
            <a:pPr algn="r"/>
            <a:r>
              <a:rPr lang="en-US" altLang="ko-KR" sz="700" dirty="0" smtClean="0">
                <a:solidFill>
                  <a:schemeClr val="bg1"/>
                </a:solidFill>
              </a:rPr>
              <a:t>LOYALTY 5%</a:t>
            </a:r>
          </a:p>
          <a:p>
            <a:pPr algn="r"/>
            <a:r>
              <a:rPr lang="en-US" altLang="ko-KR" sz="700" dirty="0" err="1" smtClean="0">
                <a:solidFill>
                  <a:schemeClr val="bg1"/>
                </a:solidFill>
              </a:rPr>
              <a:t>ATKDelay</a:t>
            </a:r>
            <a:r>
              <a:rPr lang="en-US" altLang="ko-KR" sz="700" dirty="0" smtClean="0">
                <a:solidFill>
                  <a:schemeClr val="bg1"/>
                </a:solidFill>
              </a:rPr>
              <a:t> 120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156176" y="2780928"/>
            <a:ext cx="598343" cy="1215717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rgbClr val="92D050"/>
                </a:solidFill>
              </a:rPr>
              <a:t>▶</a:t>
            </a:r>
            <a:r>
              <a:rPr lang="en-US" altLang="ko-KR" sz="1000" b="1" dirty="0" smtClean="0">
                <a:solidFill>
                  <a:srgbClr val="92D050"/>
                </a:solidFill>
              </a:rPr>
              <a:t> 23</a:t>
            </a:r>
            <a:endParaRPr lang="en-US" altLang="ko-KR" sz="1000" b="1" dirty="0">
              <a:solidFill>
                <a:srgbClr val="92D050"/>
              </a:solidFill>
            </a:endParaRPr>
          </a:p>
          <a:p>
            <a:endParaRPr lang="en-US" altLang="ko-KR" sz="700" dirty="0" smtClean="0">
              <a:solidFill>
                <a:schemeClr val="bg1"/>
              </a:solidFill>
            </a:endParaRPr>
          </a:p>
          <a:p>
            <a:r>
              <a:rPr lang="ko-KR" altLang="en-US" sz="700" dirty="0" smtClean="0">
                <a:solidFill>
                  <a:srgbClr val="92D050"/>
                </a:solidFill>
              </a:rPr>
              <a:t>▶</a:t>
            </a:r>
            <a:r>
              <a:rPr lang="en-US" altLang="ko-KR" sz="700" dirty="0" smtClean="0">
                <a:solidFill>
                  <a:srgbClr val="92D050"/>
                </a:solidFill>
              </a:rPr>
              <a:t> 241</a:t>
            </a:r>
          </a:p>
          <a:p>
            <a:r>
              <a:rPr lang="ko-KR" altLang="en-US" sz="700" dirty="0">
                <a:solidFill>
                  <a:srgbClr val="92D050"/>
                </a:solidFill>
              </a:rPr>
              <a:t>▶</a:t>
            </a:r>
            <a:r>
              <a:rPr lang="en-US" altLang="ko-KR" sz="700" dirty="0" smtClean="0">
                <a:solidFill>
                  <a:srgbClr val="92D050"/>
                </a:solidFill>
              </a:rPr>
              <a:t> 51</a:t>
            </a:r>
          </a:p>
          <a:p>
            <a:r>
              <a:rPr lang="ko-KR" altLang="en-US" sz="700" dirty="0">
                <a:solidFill>
                  <a:schemeClr val="bg1"/>
                </a:solidFill>
              </a:rPr>
              <a:t>▶</a:t>
            </a:r>
            <a:r>
              <a:rPr lang="en-US" altLang="ko-KR" sz="700" dirty="0" smtClean="0">
                <a:solidFill>
                  <a:schemeClr val="bg1"/>
                </a:solidFill>
              </a:rPr>
              <a:t> 5%</a:t>
            </a:r>
          </a:p>
          <a:p>
            <a:r>
              <a:rPr lang="ko-KR" altLang="en-US" sz="700" dirty="0">
                <a:solidFill>
                  <a:schemeClr val="bg1"/>
                </a:solidFill>
              </a:rPr>
              <a:t>▶</a:t>
            </a:r>
            <a:r>
              <a:rPr lang="en-US" altLang="ko-KR" sz="700" dirty="0" smtClean="0">
                <a:solidFill>
                  <a:schemeClr val="bg1"/>
                </a:solidFill>
              </a:rPr>
              <a:t> 30 </a:t>
            </a:r>
          </a:p>
          <a:p>
            <a:r>
              <a:rPr lang="ko-KR" altLang="en-US" sz="700" dirty="0">
                <a:solidFill>
                  <a:schemeClr val="bg1"/>
                </a:solidFill>
              </a:rPr>
              <a:t>▶ </a:t>
            </a:r>
            <a:r>
              <a:rPr lang="en-US" altLang="ko-KR" sz="700" dirty="0" smtClean="0">
                <a:solidFill>
                  <a:schemeClr val="bg1"/>
                </a:solidFill>
              </a:rPr>
              <a:t>10</a:t>
            </a:r>
          </a:p>
          <a:p>
            <a:r>
              <a:rPr lang="ko-KR" altLang="en-US" sz="700" dirty="0">
                <a:solidFill>
                  <a:schemeClr val="bg1"/>
                </a:solidFill>
              </a:rPr>
              <a:t>▶ </a:t>
            </a:r>
            <a:r>
              <a:rPr lang="en-US" altLang="ko-KR" sz="700" dirty="0" smtClean="0">
                <a:solidFill>
                  <a:schemeClr val="bg1"/>
                </a:solidFill>
              </a:rPr>
              <a:t>10%</a:t>
            </a:r>
          </a:p>
          <a:p>
            <a:r>
              <a:rPr lang="ko-KR" altLang="en-US" sz="700" dirty="0">
                <a:solidFill>
                  <a:schemeClr val="bg1"/>
                </a:solidFill>
              </a:rPr>
              <a:t>▶</a:t>
            </a:r>
            <a:r>
              <a:rPr lang="en-US" altLang="ko-KR" sz="700" dirty="0" smtClean="0">
                <a:solidFill>
                  <a:schemeClr val="bg1"/>
                </a:solidFill>
              </a:rPr>
              <a:t> 5%</a:t>
            </a:r>
          </a:p>
          <a:p>
            <a:r>
              <a:rPr lang="ko-KR" altLang="en-US" sz="700" dirty="0" smtClean="0">
                <a:solidFill>
                  <a:schemeClr val="bg1"/>
                </a:solidFill>
              </a:rPr>
              <a:t>▶</a:t>
            </a:r>
            <a:r>
              <a:rPr lang="en-US" altLang="ko-KR" sz="700" dirty="0" smtClean="0">
                <a:solidFill>
                  <a:schemeClr val="bg1"/>
                </a:solidFill>
              </a:rPr>
              <a:t> 120 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650117" y="4479503"/>
            <a:ext cx="646824" cy="430887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b="1" dirty="0" smtClean="0">
                <a:solidFill>
                  <a:schemeClr val="bg1"/>
                </a:solidFill>
              </a:rPr>
              <a:t>★★★</a:t>
            </a:r>
            <a:endParaRPr lang="en-US" altLang="ko-KR" sz="800" b="1" dirty="0">
              <a:solidFill>
                <a:schemeClr val="bg1"/>
              </a:solidFill>
            </a:endParaRPr>
          </a:p>
          <a:p>
            <a:pPr algn="r"/>
            <a:r>
              <a:rPr lang="en-US" altLang="ko-KR" sz="700" dirty="0" smtClean="0">
                <a:solidFill>
                  <a:schemeClr val="bg1"/>
                </a:solidFill>
              </a:rPr>
              <a:t>HP X 1.4</a:t>
            </a:r>
          </a:p>
          <a:p>
            <a:pPr algn="r"/>
            <a:r>
              <a:rPr lang="en-US" altLang="ko-KR" sz="700" dirty="0" smtClean="0">
                <a:solidFill>
                  <a:schemeClr val="bg1"/>
                </a:solidFill>
              </a:rPr>
              <a:t>ATK X 1.4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156177" y="4491507"/>
            <a:ext cx="682268" cy="430887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solidFill>
                  <a:srgbClr val="92D050"/>
                </a:solidFill>
              </a:rPr>
              <a:t>▶ </a:t>
            </a:r>
            <a:r>
              <a:rPr lang="ko-KR" altLang="en-US" sz="700" b="1" dirty="0" smtClean="0">
                <a:solidFill>
                  <a:srgbClr val="92D050"/>
                </a:solidFill>
              </a:rPr>
              <a:t>★★★★</a:t>
            </a:r>
            <a:endParaRPr lang="en-US" altLang="ko-KR" sz="700" b="1" dirty="0">
              <a:solidFill>
                <a:srgbClr val="92D050"/>
              </a:solidFill>
            </a:endParaRPr>
          </a:p>
          <a:p>
            <a:r>
              <a:rPr lang="ko-KR" altLang="en-US" sz="700" dirty="0">
                <a:solidFill>
                  <a:srgbClr val="92D050"/>
                </a:solidFill>
              </a:rPr>
              <a:t>▶</a:t>
            </a:r>
            <a:r>
              <a:rPr lang="en-US" altLang="ko-KR" sz="700" dirty="0" smtClean="0">
                <a:solidFill>
                  <a:srgbClr val="92D050"/>
                </a:solidFill>
              </a:rPr>
              <a:t> X 1.6</a:t>
            </a:r>
          </a:p>
          <a:p>
            <a:r>
              <a:rPr lang="ko-KR" altLang="en-US" sz="700" dirty="0" smtClean="0">
                <a:solidFill>
                  <a:srgbClr val="92D050"/>
                </a:solidFill>
              </a:rPr>
              <a:t>▶</a:t>
            </a:r>
            <a:r>
              <a:rPr lang="en-US" altLang="ko-KR" sz="700" dirty="0" smtClean="0">
                <a:solidFill>
                  <a:srgbClr val="92D050"/>
                </a:solidFill>
              </a:rPr>
              <a:t> X 1.6</a:t>
            </a:r>
          </a:p>
        </p:txBody>
      </p:sp>
      <p:sp>
        <p:nvSpPr>
          <p:cNvPr id="42" name="순서도: 대체 처리 41"/>
          <p:cNvSpPr/>
          <p:nvPr/>
        </p:nvSpPr>
        <p:spPr>
          <a:xfrm>
            <a:off x="2339752" y="4509120"/>
            <a:ext cx="367872" cy="312591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교체하기</a:t>
            </a:r>
            <a:endParaRPr lang="en-US" altLang="ko-KR" sz="600" dirty="0" smtClean="0">
              <a:solidFill>
                <a:schemeClr val="bg1"/>
              </a:solidFill>
            </a:endParaRPr>
          </a:p>
        </p:txBody>
      </p:sp>
      <p:sp>
        <p:nvSpPr>
          <p:cNvPr id="43" name="순서도: 대체 처리 42"/>
          <p:cNvSpPr/>
          <p:nvPr/>
        </p:nvSpPr>
        <p:spPr>
          <a:xfrm>
            <a:off x="4788024" y="2852936"/>
            <a:ext cx="648072" cy="312591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교체하기</a:t>
            </a:r>
            <a:endParaRPr lang="en-US" altLang="ko-KR" sz="800" dirty="0" smtClean="0">
              <a:solidFill>
                <a:schemeClr val="bg1"/>
              </a:solidFill>
            </a:endParaRPr>
          </a:p>
        </p:txBody>
      </p:sp>
      <p:pic>
        <p:nvPicPr>
          <p:cNvPr id="51" name="Picture 4" descr="C:\work_2015\titan\proto\Sprites\Unit\ISO_Unit_Pentagon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319" y="2598823"/>
            <a:ext cx="1234673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dministrator\Documents\GitHub\TitanSaga\doc\start\12001_a_07to10.gif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94292" y="3201401"/>
            <a:ext cx="739392" cy="68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C:\Users\Administrator\Documents\GitHub\TitanSaga\doc\start\12001_a_07to10.gif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86180" y="3204573"/>
            <a:ext cx="739392" cy="68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C:\Users\Administrator\Documents\GitHub\TitanSaga\doc\start\12001_a_07to10.gif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08768" y="3323102"/>
            <a:ext cx="739392" cy="68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C:\Users\Administrator\Documents\GitHub\TitanSaga\doc\start\12001_a_07to10.gif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55876" y="3395110"/>
            <a:ext cx="739392" cy="68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C:\Users\Administrator\Documents\GitHub\TitanSaga\doc\start\12001_a_07to10.gif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17859" y="3382817"/>
            <a:ext cx="739392" cy="68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C:\Users\Administrator\Documents\GitHub\TitanSaga\doc\start\12001_a_07to10.gif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42264" y="3353801"/>
            <a:ext cx="739392" cy="68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순서도: 대체 처리 58"/>
          <p:cNvSpPr/>
          <p:nvPr/>
        </p:nvSpPr>
        <p:spPr>
          <a:xfrm>
            <a:off x="4797448" y="4556569"/>
            <a:ext cx="648072" cy="312591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즉시완성</a:t>
            </a:r>
            <a:endParaRPr lang="en-US" altLang="ko-KR" sz="6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600" dirty="0" smtClean="0">
                <a:solidFill>
                  <a:srgbClr val="FFC000"/>
                </a:solidFill>
              </a:rPr>
              <a:t>5000G</a:t>
            </a:r>
          </a:p>
        </p:txBody>
      </p:sp>
      <p:sp>
        <p:nvSpPr>
          <p:cNvPr id="45" name="모서리가 둥근 사각형 설명선 44"/>
          <p:cNvSpPr/>
          <p:nvPr/>
        </p:nvSpPr>
        <p:spPr>
          <a:xfrm>
            <a:off x="2987824" y="2432542"/>
            <a:ext cx="3792520" cy="2558321"/>
          </a:xfrm>
          <a:prstGeom prst="wedgeRoundRectCallout">
            <a:avLst>
              <a:gd name="adj1" fmla="val -55339"/>
              <a:gd name="adj2" fmla="val 32112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건물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선택하세요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모서리가 둥근 사각형 설명선 45"/>
          <p:cNvSpPr/>
          <p:nvPr/>
        </p:nvSpPr>
        <p:spPr>
          <a:xfrm>
            <a:off x="4067944" y="2852936"/>
            <a:ext cx="2601177" cy="578381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LV.22 </a:t>
            </a:r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박격포</a:t>
            </a:r>
            <a:endParaRPr lang="en-US" altLang="ko-KR" sz="8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시야에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적이 들어오면 강력한 범위공격을 시도합니다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  <p:sp>
        <p:nvSpPr>
          <p:cNvPr id="60" name="모서리가 둥근 사각형 설명선 59"/>
          <p:cNvSpPr/>
          <p:nvPr/>
        </p:nvSpPr>
        <p:spPr>
          <a:xfrm>
            <a:off x="4059055" y="3479101"/>
            <a:ext cx="2601177" cy="578381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LV.22 </a:t>
            </a:r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마법 타워</a:t>
            </a:r>
            <a:endParaRPr lang="en-US" altLang="ko-KR" sz="8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시야에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적이 들어오면 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마력으로 태워버립니다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6" name="모서리가 둥근 사각형 설명선 65"/>
          <p:cNvSpPr/>
          <p:nvPr/>
        </p:nvSpPr>
        <p:spPr>
          <a:xfrm>
            <a:off x="4059054" y="4139014"/>
            <a:ext cx="2601177" cy="578381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LV.22 </a:t>
            </a:r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장벽</a:t>
            </a:r>
            <a:endParaRPr lang="en-US" altLang="ko-KR" sz="8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적의 공격으로부터 내 병사들을 보호합니다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장벽 위의 병사들은 방어력이 올라갑니다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8" name="순서도: 대체 처리 67"/>
          <p:cNvSpPr/>
          <p:nvPr/>
        </p:nvSpPr>
        <p:spPr>
          <a:xfrm>
            <a:off x="6020929" y="2459631"/>
            <a:ext cx="558973" cy="302372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bg1"/>
                </a:solidFill>
              </a:rPr>
              <a:t>가나다순</a:t>
            </a:r>
            <a:endParaRPr lang="en-US" altLang="ko-KR" sz="700" dirty="0" smtClean="0">
              <a:solidFill>
                <a:schemeClr val="bg1"/>
              </a:solidFill>
            </a:endParaRPr>
          </a:p>
        </p:txBody>
      </p:sp>
      <p:sp>
        <p:nvSpPr>
          <p:cNvPr id="70" name="순서도: 대체 처리 69"/>
          <p:cNvSpPr/>
          <p:nvPr/>
        </p:nvSpPr>
        <p:spPr>
          <a:xfrm>
            <a:off x="3201193" y="3223954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71" name="순서도: 대체 처리 70"/>
          <p:cNvSpPr/>
          <p:nvPr/>
        </p:nvSpPr>
        <p:spPr>
          <a:xfrm>
            <a:off x="3189695" y="3948558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5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267" y="2486037"/>
            <a:ext cx="781669" cy="866175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395" y="3402732"/>
            <a:ext cx="673533" cy="746348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193" y="4258992"/>
            <a:ext cx="533449" cy="591120"/>
          </a:xfrm>
          <a:prstGeom prst="rect">
            <a:avLst/>
          </a:prstGeom>
        </p:spPr>
      </p:pic>
      <p:sp>
        <p:nvSpPr>
          <p:cNvPr id="76" name="순서도: 대체 처리 75"/>
          <p:cNvSpPr/>
          <p:nvPr/>
        </p:nvSpPr>
        <p:spPr>
          <a:xfrm>
            <a:off x="3347864" y="4653136"/>
            <a:ext cx="492394" cy="216747"/>
          </a:xfrm>
          <a:prstGeom prst="flowChartAlternateProcess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2/10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301" y="4624058"/>
            <a:ext cx="249571" cy="27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1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542" y="2414611"/>
            <a:ext cx="4561706" cy="2571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b="1" dirty="0" smtClean="0"/>
              <a:t>UX – </a:t>
            </a:r>
            <a:r>
              <a:rPr lang="ko-KR" altLang="en-US" sz="1600" b="1" dirty="0" smtClean="0"/>
              <a:t>전투</a:t>
            </a:r>
            <a:endParaRPr lang="en-US" altLang="ko-KR" sz="1600" dirty="0" smtClean="0"/>
          </a:p>
        </p:txBody>
      </p:sp>
      <p:pic>
        <p:nvPicPr>
          <p:cNvPr id="40" name="Picture 3" descr="C:\work_2014\animals\ui\sourec\icon\icon_boxbrea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192" y="4555348"/>
            <a:ext cx="321431" cy="32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모서리가 둥근 직사각형 40"/>
          <p:cNvSpPr/>
          <p:nvPr/>
        </p:nvSpPr>
        <p:spPr>
          <a:xfrm>
            <a:off x="3394874" y="4481918"/>
            <a:ext cx="463463" cy="43314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 smtClean="0"/>
          </a:p>
          <a:p>
            <a:pPr algn="ctr"/>
            <a:endParaRPr lang="en-US" altLang="ko-KR" sz="800" dirty="0"/>
          </a:p>
          <a:p>
            <a:pPr algn="ctr"/>
            <a:endParaRPr lang="en-US" altLang="ko-KR" sz="800" dirty="0" smtClean="0"/>
          </a:p>
          <a:p>
            <a:pPr algn="ctr"/>
            <a:r>
              <a:rPr lang="en-US" altLang="ko-KR" sz="800" dirty="0" smtClean="0"/>
              <a:t>125</a:t>
            </a:r>
            <a:endParaRPr lang="ko-KR" altLang="en-US" sz="800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3976934" y="4499493"/>
            <a:ext cx="463463" cy="43314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 smtClean="0"/>
          </a:p>
          <a:p>
            <a:pPr algn="ctr"/>
            <a:endParaRPr lang="en-US" altLang="ko-KR" sz="800" dirty="0"/>
          </a:p>
          <a:p>
            <a:pPr algn="ctr"/>
            <a:endParaRPr lang="en-US" altLang="ko-KR" sz="800" dirty="0" smtClean="0"/>
          </a:p>
          <a:p>
            <a:pPr algn="ctr"/>
            <a:r>
              <a:rPr lang="en-US" altLang="ko-KR" sz="800" dirty="0" smtClean="0"/>
              <a:t>125</a:t>
            </a:r>
            <a:endParaRPr lang="ko-KR" altLang="en-US" sz="800" dirty="0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4561021" y="4499493"/>
            <a:ext cx="463463" cy="43314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 smtClean="0"/>
          </a:p>
          <a:p>
            <a:pPr algn="ctr"/>
            <a:endParaRPr lang="en-US" altLang="ko-KR" sz="800" dirty="0"/>
          </a:p>
          <a:p>
            <a:pPr algn="ctr"/>
            <a:endParaRPr lang="en-US" altLang="ko-KR" sz="800" dirty="0" smtClean="0"/>
          </a:p>
          <a:p>
            <a:pPr algn="ctr"/>
            <a:r>
              <a:rPr lang="en-US" altLang="ko-KR" sz="800" dirty="0" smtClean="0"/>
              <a:t>125</a:t>
            </a:r>
            <a:endParaRPr lang="ko-KR" altLang="en-US" sz="800" dirty="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5126605" y="4499493"/>
            <a:ext cx="463463" cy="43314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 smtClean="0"/>
          </a:p>
          <a:p>
            <a:pPr algn="ctr"/>
            <a:endParaRPr lang="en-US" altLang="ko-KR" sz="800" dirty="0"/>
          </a:p>
          <a:p>
            <a:pPr algn="ctr"/>
            <a:endParaRPr lang="en-US" altLang="ko-KR" sz="800" dirty="0" smtClean="0"/>
          </a:p>
          <a:p>
            <a:pPr algn="ctr"/>
            <a:r>
              <a:rPr lang="en-US" altLang="ko-KR" sz="800" dirty="0" smtClean="0"/>
              <a:t>125</a:t>
            </a:r>
            <a:endParaRPr lang="ko-KR" altLang="en-US" sz="800" dirty="0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5687096" y="4499493"/>
            <a:ext cx="489251" cy="43314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5">
                    <a:lumMod val="75000"/>
                  </a:schemeClr>
                </a:gs>
                <a:gs pos="46000">
                  <a:schemeClr val="accent5">
                    <a:lumMod val="20000"/>
                    <a:lumOff val="80000"/>
                  </a:schemeClr>
                </a:gs>
                <a:gs pos="55000">
                  <a:schemeClr val="accent5">
                    <a:lumMod val="50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 smtClean="0"/>
          </a:p>
          <a:p>
            <a:pPr algn="ctr"/>
            <a:endParaRPr lang="en-US" altLang="ko-KR" sz="800" dirty="0"/>
          </a:p>
          <a:p>
            <a:pPr algn="ctr"/>
            <a:r>
              <a:rPr lang="en-US" altLang="ko-KR" sz="800" dirty="0" smtClean="0"/>
              <a:t>125</a:t>
            </a:r>
            <a:endParaRPr lang="ko-KR" altLang="en-US" sz="800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6269934" y="4499493"/>
            <a:ext cx="489251" cy="43314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5">
                    <a:lumMod val="75000"/>
                  </a:schemeClr>
                </a:gs>
                <a:gs pos="46000">
                  <a:schemeClr val="accent5">
                    <a:lumMod val="20000"/>
                    <a:lumOff val="80000"/>
                  </a:schemeClr>
                </a:gs>
                <a:gs pos="55000">
                  <a:schemeClr val="accent5">
                    <a:lumMod val="50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 smtClean="0"/>
          </a:p>
          <a:p>
            <a:pPr algn="ctr"/>
            <a:endParaRPr lang="en-US" altLang="ko-KR" sz="800" dirty="0"/>
          </a:p>
          <a:p>
            <a:pPr algn="ctr"/>
            <a:r>
              <a:rPr lang="en-US" altLang="ko-KR" sz="800" dirty="0" smtClean="0"/>
              <a:t>125</a:t>
            </a:r>
            <a:endParaRPr lang="ko-KR" altLang="en-US" sz="800" dirty="0"/>
          </a:p>
        </p:txBody>
      </p:sp>
      <p:sp>
        <p:nvSpPr>
          <p:cNvPr id="48" name="순서도: 대체 처리 47"/>
          <p:cNvSpPr/>
          <p:nvPr/>
        </p:nvSpPr>
        <p:spPr>
          <a:xfrm>
            <a:off x="2337472" y="4545761"/>
            <a:ext cx="434328" cy="36930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FFC000"/>
                </a:solidFill>
              </a:rPr>
              <a:t>자동전투</a:t>
            </a:r>
            <a:endParaRPr lang="ko-KR" altLang="en-US" sz="800" dirty="0">
              <a:solidFill>
                <a:srgbClr val="FFC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564762" y="4441848"/>
            <a:ext cx="459457" cy="400110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병사소환 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409528" y="4465800"/>
            <a:ext cx="459457" cy="400110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병사소환 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989740" y="4471049"/>
            <a:ext cx="459457" cy="400110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병사소환 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127788" y="4471049"/>
            <a:ext cx="459457" cy="400110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병사소환 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687096" y="4476669"/>
            <a:ext cx="459457" cy="400110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병사소환 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299728" y="4498434"/>
            <a:ext cx="459457" cy="400110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병사소환 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87726" y="2447104"/>
            <a:ext cx="1116522" cy="253916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b="1" dirty="0" smtClean="0">
                <a:solidFill>
                  <a:srgbClr val="FF0000"/>
                </a:solidFill>
              </a:rPr>
              <a:t>00:20:44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42542" y="2564904"/>
            <a:ext cx="4562041" cy="307777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700" b="1" dirty="0" smtClean="0">
                <a:solidFill>
                  <a:schemeClr val="bg1"/>
                </a:solidFill>
              </a:rPr>
              <a:t> </a:t>
            </a:r>
            <a:endParaRPr lang="en-US" altLang="ko-KR" sz="700" b="1" dirty="0">
              <a:solidFill>
                <a:schemeClr val="bg1"/>
              </a:solidFill>
            </a:endParaRP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-----------------------------------------------------------------------------------------------------------------------</a:t>
            </a:r>
          </a:p>
        </p:txBody>
      </p:sp>
      <p:pic>
        <p:nvPicPr>
          <p:cNvPr id="20" name="Picture 2" descr="C:\work_2012\smart\project_LOK\ui\icon\item\item_0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351" y="2458095"/>
            <a:ext cx="250825" cy="25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사각형 설명선 20"/>
          <p:cNvSpPr/>
          <p:nvPr/>
        </p:nvSpPr>
        <p:spPr>
          <a:xfrm>
            <a:off x="5765522" y="1772816"/>
            <a:ext cx="1542782" cy="432048"/>
          </a:xfrm>
          <a:prstGeom prst="wedgeRectCallout">
            <a:avLst>
              <a:gd name="adj1" fmla="val -19634"/>
              <a:gd name="adj2" fmla="val 95525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</a:rPr>
              <a:t>전투시간은 </a:t>
            </a:r>
            <a:r>
              <a:rPr lang="en-US" altLang="ko-KR" sz="1000" dirty="0" smtClean="0">
                <a:solidFill>
                  <a:schemeClr val="bg1"/>
                </a:solidFill>
              </a:rPr>
              <a:t>3</a:t>
            </a:r>
            <a:r>
              <a:rPr lang="ko-KR" altLang="en-US" sz="1000" dirty="0" smtClean="0">
                <a:solidFill>
                  <a:schemeClr val="bg1"/>
                </a:solidFill>
              </a:rPr>
              <a:t>분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1</a:t>
            </a:r>
            <a:r>
              <a:rPr lang="ko-KR" altLang="en-US" sz="1000" dirty="0" smtClean="0">
                <a:solidFill>
                  <a:srgbClr val="FF0000"/>
                </a:solidFill>
              </a:rPr>
              <a:t>분부터 </a:t>
            </a:r>
            <a:r>
              <a:rPr lang="ko-KR" altLang="en-US" sz="1000" dirty="0" err="1" smtClean="0">
                <a:solidFill>
                  <a:srgbClr val="FF0000"/>
                </a:solidFill>
              </a:rPr>
              <a:t>붉은글씨</a:t>
            </a:r>
            <a:endParaRPr lang="en-US" altLang="ko-KR" sz="10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5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xfrm>
            <a:off x="722313" y="1274837"/>
            <a:ext cx="7772400" cy="1362075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SFNS Display" panose="00000500000000000000" pitchFamily="2" charset="0"/>
              </a:rPr>
              <a:t>Prototype</a:t>
            </a:r>
            <a:r>
              <a:rPr lang="ko-KR" altLang="en-US" dirty="0" smtClean="0"/>
              <a:t>의 목표</a:t>
            </a:r>
            <a:endParaRPr lang="ko-KR" altLang="en-US" sz="4000" dirty="0"/>
          </a:p>
        </p:txBody>
      </p:sp>
      <p:sp>
        <p:nvSpPr>
          <p:cNvPr id="29" name="텍스트 개체 틀 4"/>
          <p:cNvSpPr txBox="1">
            <a:spLocks/>
          </p:cNvSpPr>
          <p:nvPr/>
        </p:nvSpPr>
        <p:spPr>
          <a:xfrm>
            <a:off x="539552" y="3284984"/>
            <a:ext cx="8136903" cy="187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Standalone Gameplay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 구현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월드에서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AI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의 성장패턴 확인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2000" dirty="0" err="1" smtClean="0">
                <a:solidFill>
                  <a:schemeClr val="bg1">
                    <a:lumMod val="50000"/>
                  </a:schemeClr>
                </a:solidFill>
              </a:rPr>
              <a:t>컨텐츠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 소모까지 예측하면 좋음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457200" indent="-457200">
              <a:buAutoNum type="arabicPeriod"/>
            </a:pPr>
            <a:r>
              <a:rPr lang="ko-KR" altLang="en-US" sz="2000" dirty="0" err="1" smtClean="0">
                <a:solidFill>
                  <a:schemeClr val="bg1">
                    <a:lumMod val="50000"/>
                  </a:schemeClr>
                </a:solidFill>
              </a:rPr>
              <a:t>방치형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 플레이가 작동하는지 확인 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공격적 플레이가 작동하는지 확인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84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542" y="2414611"/>
            <a:ext cx="4561706" cy="2571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순서도: 처리 36"/>
          <p:cNvSpPr/>
          <p:nvPr/>
        </p:nvSpPr>
        <p:spPr>
          <a:xfrm>
            <a:off x="2242542" y="2420888"/>
            <a:ext cx="4562041" cy="2569975"/>
          </a:xfrm>
          <a:prstGeom prst="flowChartProcess">
            <a:avLst/>
          </a:prstGeom>
          <a:solidFill>
            <a:schemeClr val="tx1">
              <a:alpha val="7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b="1" dirty="0" smtClean="0"/>
              <a:t>UX – </a:t>
            </a:r>
            <a:r>
              <a:rPr lang="ko-KR" altLang="en-US" sz="1600" b="1" dirty="0" smtClean="0"/>
              <a:t>결과화면</a:t>
            </a:r>
            <a:endParaRPr lang="en-US" altLang="ko-KR" sz="1600" dirty="0" smtClean="0"/>
          </a:p>
        </p:txBody>
      </p:sp>
      <p:sp>
        <p:nvSpPr>
          <p:cNvPr id="47" name="TextBox 46"/>
          <p:cNvSpPr txBox="1"/>
          <p:nvPr/>
        </p:nvSpPr>
        <p:spPr>
          <a:xfrm>
            <a:off x="2242541" y="2409897"/>
            <a:ext cx="2850915" cy="253916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bg1"/>
                </a:solidFill>
              </a:rPr>
              <a:t>전투 보고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242542" y="2564904"/>
            <a:ext cx="4562041" cy="307777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700" b="1" dirty="0" smtClean="0">
                <a:solidFill>
                  <a:schemeClr val="bg1"/>
                </a:solidFill>
              </a:rPr>
              <a:t> </a:t>
            </a:r>
            <a:endParaRPr lang="en-US" altLang="ko-KR" sz="700" b="1" dirty="0">
              <a:solidFill>
                <a:schemeClr val="bg1"/>
              </a:solidFill>
            </a:endParaRP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-----------------------------------------------------------------------------------------------------------------------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644008" y="2944219"/>
            <a:ext cx="1358729" cy="461665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/>
                </a:solidFill>
              </a:rPr>
              <a:t>적의 피해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r>
              <a:rPr lang="ko-KR" altLang="en-US" sz="700" dirty="0" smtClean="0">
                <a:solidFill>
                  <a:schemeClr val="bg1"/>
                </a:solidFill>
              </a:rPr>
              <a:t>전투력 </a:t>
            </a:r>
            <a:r>
              <a:rPr lang="en-US" altLang="ko-KR" sz="700" dirty="0" smtClean="0">
                <a:solidFill>
                  <a:srgbClr val="92D050"/>
                </a:solidFill>
              </a:rPr>
              <a:t>9999</a:t>
            </a:r>
            <a:r>
              <a:rPr lang="en-US" altLang="ko-KR" sz="700" dirty="0" smtClean="0">
                <a:solidFill>
                  <a:schemeClr val="bg1"/>
                </a:solidFill>
              </a:rPr>
              <a:t> &gt; </a:t>
            </a:r>
            <a:r>
              <a:rPr lang="en-US" altLang="ko-KR" sz="700" dirty="0" smtClean="0">
                <a:solidFill>
                  <a:srgbClr val="FF0000"/>
                </a:solidFill>
              </a:rPr>
              <a:t>8888</a:t>
            </a:r>
          </a:p>
          <a:p>
            <a:r>
              <a:rPr lang="ko-KR" altLang="en-US" sz="700" dirty="0" smtClean="0">
                <a:solidFill>
                  <a:schemeClr val="bg1"/>
                </a:solidFill>
              </a:rPr>
              <a:t>요</a:t>
            </a:r>
            <a:r>
              <a:rPr lang="ko-KR" altLang="en-US" sz="700" dirty="0">
                <a:solidFill>
                  <a:schemeClr val="bg1"/>
                </a:solidFill>
              </a:rPr>
              <a:t>새</a:t>
            </a:r>
            <a:r>
              <a:rPr lang="ko-KR" altLang="en-US" sz="700" dirty="0" smtClean="0">
                <a:solidFill>
                  <a:schemeClr val="bg1"/>
                </a:solidFill>
              </a:rPr>
              <a:t> 방어도 </a:t>
            </a:r>
            <a:r>
              <a:rPr lang="en-US" altLang="ko-KR" sz="700" dirty="0" smtClean="0">
                <a:solidFill>
                  <a:srgbClr val="92D050"/>
                </a:solidFill>
              </a:rPr>
              <a:t>100% </a:t>
            </a:r>
            <a:r>
              <a:rPr lang="en-US" altLang="ko-KR" sz="700" dirty="0" smtClean="0">
                <a:solidFill>
                  <a:schemeClr val="bg1"/>
                </a:solidFill>
              </a:rPr>
              <a:t>&gt;</a:t>
            </a:r>
            <a:r>
              <a:rPr lang="en-US" altLang="ko-KR" sz="700" dirty="0" smtClean="0">
                <a:solidFill>
                  <a:srgbClr val="92D050"/>
                </a:solidFill>
              </a:rPr>
              <a:t> </a:t>
            </a:r>
            <a:r>
              <a:rPr lang="en-US" altLang="ko-KR" sz="700" dirty="0" smtClean="0">
                <a:solidFill>
                  <a:srgbClr val="FF0000"/>
                </a:solidFill>
              </a:rPr>
              <a:t>80%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085343" y="4323120"/>
            <a:ext cx="1008113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>
                <a:solidFill>
                  <a:schemeClr val="bg1"/>
                </a:solidFill>
              </a:rPr>
              <a:t>획득한 아이템</a:t>
            </a:r>
            <a:endParaRPr lang="en-US" altLang="ko-KR" sz="1000" b="1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47864" y="2329716"/>
            <a:ext cx="2356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</a:rPr>
              <a:t>VICTORY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3" name="순서도: 대체 처리 22"/>
          <p:cNvSpPr/>
          <p:nvPr/>
        </p:nvSpPr>
        <p:spPr>
          <a:xfrm>
            <a:off x="5903240" y="4509120"/>
            <a:ext cx="648072" cy="312591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확</a:t>
            </a:r>
            <a:r>
              <a:rPr lang="ko-KR" altLang="en-US" sz="800" b="1" dirty="0">
                <a:solidFill>
                  <a:schemeClr val="bg1"/>
                </a:solidFill>
              </a:rPr>
              <a:t>인</a:t>
            </a:r>
            <a:endParaRPr lang="en-US" altLang="ko-KR" sz="800" b="1" dirty="0" smtClean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4008" y="3687008"/>
            <a:ext cx="1358729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/>
                </a:solidFill>
              </a:rPr>
              <a:t>살아남은 적</a:t>
            </a:r>
            <a:endParaRPr lang="en-US" altLang="ko-KR" sz="1000" b="1" dirty="0" smtClean="0">
              <a:solidFill>
                <a:schemeClr val="bg1"/>
              </a:solidFill>
            </a:endParaRPr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4877092" y="4569341"/>
            <a:ext cx="190593" cy="216024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모서리가 둥근 사각형 설명선 26"/>
          <p:cNvSpPr/>
          <p:nvPr/>
        </p:nvSpPr>
        <p:spPr>
          <a:xfrm>
            <a:off x="4628511" y="4569341"/>
            <a:ext cx="190593" cy="216024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모서리가 둥근 사각형 설명선 27"/>
          <p:cNvSpPr/>
          <p:nvPr/>
        </p:nvSpPr>
        <p:spPr>
          <a:xfrm>
            <a:off x="4354035" y="4575593"/>
            <a:ext cx="190593" cy="216024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9" name="모서리가 둥근 사각형 설명선 28"/>
          <p:cNvSpPr/>
          <p:nvPr/>
        </p:nvSpPr>
        <p:spPr>
          <a:xfrm>
            <a:off x="4113312" y="4569341"/>
            <a:ext cx="190593" cy="216024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0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768" y="3363079"/>
            <a:ext cx="255502" cy="25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418" y="3364357"/>
            <a:ext cx="255502" cy="25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920" y="3368825"/>
            <a:ext cx="255502" cy="25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474" y="3374178"/>
            <a:ext cx="255502" cy="25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4636928" y="3588985"/>
            <a:ext cx="1087200" cy="200055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solidFill>
                  <a:srgbClr val="FF0000"/>
                </a:solidFill>
              </a:rPr>
              <a:t>99</a:t>
            </a:r>
            <a:r>
              <a:rPr lang="ko-KR" altLang="en-US" sz="700" dirty="0" smtClean="0">
                <a:solidFill>
                  <a:srgbClr val="FF0000"/>
                </a:solidFill>
              </a:rPr>
              <a:t>     </a:t>
            </a:r>
            <a:r>
              <a:rPr lang="en-US" altLang="ko-KR" sz="700" dirty="0" smtClean="0">
                <a:solidFill>
                  <a:srgbClr val="FF0000"/>
                </a:solidFill>
              </a:rPr>
              <a:t>99     99     99 </a:t>
            </a:r>
            <a:endParaRPr lang="en-US" altLang="ko-KR" sz="700" dirty="0">
              <a:solidFill>
                <a:srgbClr val="FF0000"/>
              </a:solidFill>
            </a:endParaRPr>
          </a:p>
        </p:txBody>
      </p:sp>
      <p:pic>
        <p:nvPicPr>
          <p:cNvPr id="35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939143"/>
            <a:ext cx="255502" cy="25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4644008" y="4165049"/>
            <a:ext cx="528999" cy="200055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solidFill>
                  <a:schemeClr val="bg1"/>
                </a:solidFill>
              </a:rPr>
              <a:t>알파     </a:t>
            </a:r>
            <a:endParaRPr lang="en-US" altLang="ko-KR" sz="7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11760" y="2749570"/>
            <a:ext cx="4248472" cy="215444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적 본진을 격파했습니다</a:t>
            </a:r>
            <a:r>
              <a:rPr lang="en-US" altLang="ko-KR" sz="800" b="1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069255" y="2939751"/>
            <a:ext cx="1358729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>
                <a:solidFill>
                  <a:schemeClr val="bg1"/>
                </a:solidFill>
              </a:rPr>
              <a:t>아</a:t>
            </a:r>
            <a:r>
              <a:rPr lang="ko-KR" altLang="en-US" sz="1000" b="1" dirty="0">
                <a:solidFill>
                  <a:schemeClr val="bg1"/>
                </a:solidFill>
              </a:rPr>
              <a:t>군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의 피해</a:t>
            </a:r>
            <a:endParaRPr lang="en-US" altLang="ko-KR" sz="1000" b="1" dirty="0" smtClean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69255" y="3682540"/>
            <a:ext cx="1358729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 smtClean="0">
                <a:solidFill>
                  <a:schemeClr val="bg1"/>
                </a:solidFill>
              </a:rPr>
              <a:t>살아남은 아군</a:t>
            </a:r>
            <a:endParaRPr lang="en-US" altLang="ko-KR" sz="1000" b="1" dirty="0" smtClean="0">
              <a:solidFill>
                <a:schemeClr val="bg1"/>
              </a:solidFill>
            </a:endParaRPr>
          </a:p>
        </p:txBody>
      </p:sp>
      <p:pic>
        <p:nvPicPr>
          <p:cNvPr id="41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358611"/>
            <a:ext cx="255502" cy="25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514" y="3359889"/>
            <a:ext cx="255502" cy="25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016" y="3364357"/>
            <a:ext cx="255502" cy="25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570" y="3369710"/>
            <a:ext cx="255502" cy="25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3059832" y="3584517"/>
            <a:ext cx="1358729" cy="200055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dirty="0" smtClean="0">
                <a:solidFill>
                  <a:srgbClr val="FF0000"/>
                </a:solidFill>
              </a:rPr>
              <a:t>99</a:t>
            </a:r>
            <a:r>
              <a:rPr lang="ko-KR" altLang="en-US" sz="700" dirty="0" smtClean="0">
                <a:solidFill>
                  <a:srgbClr val="FF0000"/>
                </a:solidFill>
              </a:rPr>
              <a:t>     </a:t>
            </a:r>
            <a:r>
              <a:rPr lang="en-US" altLang="ko-KR" sz="700" dirty="0" smtClean="0">
                <a:solidFill>
                  <a:srgbClr val="FF0000"/>
                </a:solidFill>
              </a:rPr>
              <a:t>99     99     99 </a:t>
            </a:r>
            <a:endParaRPr lang="en-US" altLang="ko-KR" sz="700" dirty="0">
              <a:solidFill>
                <a:srgbClr val="FF0000"/>
              </a:solidFill>
            </a:endParaRPr>
          </a:p>
        </p:txBody>
      </p:sp>
      <p:pic>
        <p:nvPicPr>
          <p:cNvPr id="46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288" y="3934675"/>
            <a:ext cx="255502" cy="25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3273756" y="4160581"/>
            <a:ext cx="1154228" cy="200055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dirty="0" smtClean="0">
                <a:solidFill>
                  <a:schemeClr val="bg1"/>
                </a:solidFill>
              </a:rPr>
              <a:t>알파    </a:t>
            </a:r>
            <a:r>
              <a:rPr lang="en-US" altLang="ko-KR" sz="700" dirty="0" smtClean="0">
                <a:solidFill>
                  <a:schemeClr val="bg1"/>
                </a:solidFill>
              </a:rPr>
              <a:t>99    99</a:t>
            </a:r>
            <a:r>
              <a:rPr lang="ko-KR" altLang="en-US" sz="700" dirty="0" smtClean="0">
                <a:solidFill>
                  <a:srgbClr val="FF0000"/>
                </a:solidFill>
              </a:rPr>
              <a:t>     </a:t>
            </a:r>
            <a:endParaRPr lang="en-US" altLang="ko-KR" sz="700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436616" y="2936182"/>
            <a:ext cx="216024" cy="1492716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>
                <a:solidFill>
                  <a:schemeClr val="bg1"/>
                </a:solidFill>
              </a:rPr>
              <a:t>|</a:t>
            </a:r>
            <a:endParaRPr lang="en-US" altLang="ko-KR" sz="700" b="1" dirty="0" smtClean="0">
              <a:solidFill>
                <a:schemeClr val="bg1"/>
              </a:solidFill>
            </a:endParaRPr>
          </a:p>
        </p:txBody>
      </p:sp>
      <p:pic>
        <p:nvPicPr>
          <p:cNvPr id="52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928761"/>
            <a:ext cx="255502" cy="25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226" y="3932081"/>
            <a:ext cx="255502" cy="25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사각형 설명선 53"/>
          <p:cNvSpPr/>
          <p:nvPr/>
        </p:nvSpPr>
        <p:spPr>
          <a:xfrm>
            <a:off x="5765522" y="5229200"/>
            <a:ext cx="1542782" cy="432048"/>
          </a:xfrm>
          <a:prstGeom prst="wedgeRectCallout">
            <a:avLst>
              <a:gd name="adj1" fmla="val -20136"/>
              <a:gd name="adj2" fmla="val -101769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</a:rPr>
              <a:t>클릭하면 로비</a:t>
            </a:r>
            <a:r>
              <a:rPr lang="ko-KR" altLang="en-US" sz="1000" dirty="0">
                <a:solidFill>
                  <a:schemeClr val="bg1"/>
                </a:solidFill>
              </a:rPr>
              <a:t>로</a:t>
            </a:r>
            <a:endParaRPr lang="en-US" altLang="ko-KR" sz="1000" dirty="0" smtClean="0">
              <a:solidFill>
                <a:schemeClr val="bg1"/>
              </a:solidFill>
            </a:endParaRPr>
          </a:p>
        </p:txBody>
      </p:sp>
      <p:sp>
        <p:nvSpPr>
          <p:cNvPr id="56" name="사각형 설명선 55"/>
          <p:cNvSpPr/>
          <p:nvPr/>
        </p:nvSpPr>
        <p:spPr>
          <a:xfrm>
            <a:off x="3203848" y="980728"/>
            <a:ext cx="2535637" cy="1080120"/>
          </a:xfrm>
          <a:prstGeom prst="wedgeRectCallout">
            <a:avLst>
              <a:gd name="adj1" fmla="val -19919"/>
              <a:gd name="adj2" fmla="val 83687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VICTORY </a:t>
            </a:r>
            <a:r>
              <a:rPr lang="ko-KR" altLang="en-US" sz="1000" dirty="0" smtClean="0">
                <a:solidFill>
                  <a:schemeClr val="bg1"/>
                </a:solidFill>
              </a:rPr>
              <a:t>적 본진을 격파했습니다</a:t>
            </a:r>
            <a:r>
              <a:rPr lang="en-US" altLang="ko-KR" sz="1000" dirty="0" smtClean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altLang="ko-KR" sz="1000" dirty="0" smtClean="0">
                <a:solidFill>
                  <a:srgbClr val="FF0000"/>
                </a:solidFill>
              </a:rPr>
              <a:t>LOSE </a:t>
            </a:r>
            <a:r>
              <a:rPr lang="ko-KR" altLang="en-US" sz="1000" dirty="0" smtClean="0">
                <a:solidFill>
                  <a:srgbClr val="FF0000"/>
                </a:solidFill>
              </a:rPr>
              <a:t>적이 너무 강했습니다</a:t>
            </a:r>
            <a:r>
              <a:rPr lang="en-US" altLang="ko-KR" sz="1000" dirty="0" smtClean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altLang="ko-KR" sz="1000" dirty="0" smtClean="0">
              <a:solidFill>
                <a:schemeClr val="bg1"/>
              </a:solidFill>
            </a:endParaRPr>
          </a:p>
        </p:txBody>
      </p:sp>
      <p:pic>
        <p:nvPicPr>
          <p:cNvPr id="57" name="Picture 3" descr="C:\work_2012\smart\project_RPG\일러스트\최종모음_2차\1024_라이벌_re1\000_hunter_maya_b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211" y="2891978"/>
            <a:ext cx="2593741" cy="363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사각형 설명선 58"/>
          <p:cNvSpPr/>
          <p:nvPr/>
        </p:nvSpPr>
        <p:spPr>
          <a:xfrm>
            <a:off x="323528" y="5229200"/>
            <a:ext cx="1728192" cy="1016496"/>
          </a:xfrm>
          <a:prstGeom prst="wedgeRectCallout">
            <a:avLst>
              <a:gd name="adj1" fmla="val 72682"/>
              <a:gd name="adj2" fmla="val -20961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</a:rPr>
              <a:t>일러스트가 구비되면 좌측에 띄워주자 </a:t>
            </a:r>
            <a:r>
              <a:rPr lang="en-US" altLang="ko-KR" sz="1000" dirty="0" smtClean="0">
                <a:solidFill>
                  <a:schemeClr val="bg1"/>
                </a:solidFill>
              </a:rPr>
              <a:t>(</a:t>
            </a:r>
            <a:r>
              <a:rPr lang="ko-KR" altLang="en-US" sz="1000" dirty="0" err="1" smtClean="0">
                <a:solidFill>
                  <a:schemeClr val="bg1"/>
                </a:solidFill>
              </a:rPr>
              <a:t>유아이는</a:t>
            </a:r>
            <a:r>
              <a:rPr lang="ko-KR" altLang="en-US" sz="1000" dirty="0" smtClean="0">
                <a:solidFill>
                  <a:schemeClr val="bg1"/>
                </a:solidFill>
              </a:rPr>
              <a:t> 우측으로 밀고</a:t>
            </a:r>
            <a:r>
              <a:rPr lang="en-US" altLang="ko-KR" sz="1000" dirty="0" smtClean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8386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err="1" smtClean="0"/>
              <a:t>스탯</a:t>
            </a:r>
            <a:r>
              <a:rPr lang="ko-KR" altLang="en-US" sz="1600" dirty="0" smtClean="0"/>
              <a:t> 리스트 </a:t>
            </a:r>
            <a:endParaRPr lang="en-US" altLang="ko-KR" sz="1600" dirty="0" smtClean="0"/>
          </a:p>
        </p:txBody>
      </p:sp>
      <p:sp>
        <p:nvSpPr>
          <p:cNvPr id="2" name="사각형 설명선 1"/>
          <p:cNvSpPr/>
          <p:nvPr/>
        </p:nvSpPr>
        <p:spPr>
          <a:xfrm>
            <a:off x="251520" y="548680"/>
            <a:ext cx="2664296" cy="6048672"/>
          </a:xfrm>
          <a:prstGeom prst="wedgeRectCallout">
            <a:avLst>
              <a:gd name="adj1" fmla="val -17922"/>
              <a:gd name="adj2" fmla="val 49505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/>
              <a:t>STAT LIST</a:t>
            </a:r>
          </a:p>
          <a:p>
            <a:endParaRPr lang="en-US" altLang="ko-KR" sz="1000" b="1" dirty="0" smtClean="0"/>
          </a:p>
          <a:p>
            <a:r>
              <a:rPr lang="ko-KR" altLang="en-US" sz="1200" b="1" dirty="0" smtClean="0"/>
              <a:t>유저의 요새</a:t>
            </a:r>
            <a:endParaRPr lang="en-US" altLang="ko-KR" sz="1200" b="1" dirty="0" smtClean="0"/>
          </a:p>
          <a:p>
            <a:r>
              <a:rPr lang="ko-KR" altLang="en-US" sz="1000" dirty="0" smtClean="0">
                <a:solidFill>
                  <a:srgbClr val="00B050"/>
                </a:solidFill>
              </a:rPr>
              <a:t>요새 </a:t>
            </a:r>
            <a:r>
              <a:rPr lang="ko-KR" altLang="en-US" sz="1000" dirty="0" err="1" smtClean="0">
                <a:solidFill>
                  <a:srgbClr val="00B050"/>
                </a:solidFill>
              </a:rPr>
              <a:t>방어버프</a:t>
            </a:r>
            <a:r>
              <a:rPr lang="ko-KR" altLang="en-US" sz="1000" dirty="0" smtClean="0">
                <a:solidFill>
                  <a:srgbClr val="00B050"/>
                </a:solidFill>
              </a:rPr>
              <a:t> </a:t>
            </a:r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ko-KR" altLang="en-US" sz="1000" dirty="0" smtClean="0"/>
              <a:t>공격가능 거리 </a:t>
            </a:r>
            <a:endParaRPr lang="en-US" altLang="ko-KR" sz="1000" dirty="0" smtClean="0"/>
          </a:p>
          <a:p>
            <a:r>
              <a:rPr lang="ko-KR" altLang="en-US" sz="1000" dirty="0" smtClean="0"/>
              <a:t>연료충전 시간</a:t>
            </a:r>
            <a:endParaRPr lang="en-US" altLang="ko-KR" sz="1000" dirty="0"/>
          </a:p>
          <a:p>
            <a:r>
              <a:rPr lang="ko-KR" altLang="en-US" sz="1000" dirty="0" smtClean="0"/>
              <a:t>최대병력</a:t>
            </a:r>
            <a:endParaRPr lang="en-US" altLang="ko-KR" sz="1000" dirty="0" smtClean="0"/>
          </a:p>
          <a:p>
            <a:r>
              <a:rPr lang="ko-KR" altLang="en-US" sz="1000" dirty="0" smtClean="0"/>
              <a:t>최대 외부병력동원</a:t>
            </a:r>
            <a:endParaRPr lang="en-US" altLang="ko-KR" sz="1000" dirty="0" smtClean="0"/>
          </a:p>
          <a:p>
            <a:r>
              <a:rPr lang="ko-KR" altLang="en-US" sz="1000" dirty="0" smtClean="0"/>
              <a:t>병사 생산비용 </a:t>
            </a:r>
            <a:endParaRPr lang="en-US" altLang="ko-KR" sz="1000" dirty="0" smtClean="0"/>
          </a:p>
          <a:p>
            <a:r>
              <a:rPr lang="ko-KR" altLang="en-US" sz="1000" dirty="0" smtClean="0"/>
              <a:t>병사 생산시간 </a:t>
            </a:r>
            <a:endParaRPr lang="en-US" altLang="ko-KR" sz="1000" dirty="0" smtClean="0"/>
          </a:p>
          <a:p>
            <a:r>
              <a:rPr lang="ko-KR" altLang="en-US" sz="1000" dirty="0" smtClean="0">
                <a:solidFill>
                  <a:srgbClr val="00B050"/>
                </a:solidFill>
              </a:rPr>
              <a:t>병사 전투력 </a:t>
            </a:r>
            <a:endParaRPr lang="en-US" altLang="ko-KR" sz="1000" dirty="0" smtClean="0">
              <a:solidFill>
                <a:srgbClr val="00B050"/>
              </a:solidFill>
            </a:endParaRPr>
          </a:p>
          <a:p>
            <a:endParaRPr lang="en-US" altLang="ko-KR" sz="1000" dirty="0">
              <a:solidFill>
                <a:srgbClr val="00B050"/>
              </a:solidFill>
            </a:endParaRPr>
          </a:p>
          <a:p>
            <a:r>
              <a:rPr lang="ko-KR" altLang="en-US" sz="1200" b="1" dirty="0" smtClean="0">
                <a:solidFill>
                  <a:schemeClr val="bg1"/>
                </a:solidFill>
              </a:rPr>
              <a:t>야만인요새</a:t>
            </a:r>
            <a:endParaRPr lang="en-US" altLang="ko-KR" sz="1200" b="1" dirty="0" smtClean="0">
              <a:solidFill>
                <a:schemeClr val="bg1"/>
              </a:solidFill>
            </a:endParaRPr>
          </a:p>
          <a:p>
            <a:r>
              <a:rPr lang="ko-KR" altLang="en-US" sz="1000" dirty="0" smtClean="0">
                <a:solidFill>
                  <a:srgbClr val="00B050"/>
                </a:solidFill>
              </a:rPr>
              <a:t>야만인 요새 </a:t>
            </a:r>
            <a:r>
              <a:rPr lang="ko-KR" altLang="en-US" sz="1000" dirty="0" err="1" smtClean="0">
                <a:solidFill>
                  <a:srgbClr val="00B050"/>
                </a:solidFill>
              </a:rPr>
              <a:t>방어버프</a:t>
            </a:r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</a:rPr>
              <a:t>증식가능 거리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</a:rPr>
              <a:t>최대병력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</a:rPr>
              <a:t>야만인 생산시간 </a:t>
            </a:r>
            <a:r>
              <a:rPr lang="en-US" altLang="ko-KR" sz="1000" dirty="0" smtClean="0">
                <a:solidFill>
                  <a:schemeClr val="bg1"/>
                </a:solidFill>
              </a:rPr>
              <a:t>(1</a:t>
            </a:r>
            <a:r>
              <a:rPr lang="ko-KR" altLang="en-US" sz="1000" dirty="0" smtClean="0">
                <a:solidFill>
                  <a:schemeClr val="bg1"/>
                </a:solidFill>
              </a:rPr>
              <a:t>마리 생산에 몇 초</a:t>
            </a:r>
            <a:r>
              <a:rPr lang="en-US" altLang="ko-KR" sz="1000" dirty="0" smtClean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1000" dirty="0" smtClean="0">
                <a:solidFill>
                  <a:srgbClr val="00B050"/>
                </a:solidFill>
              </a:rPr>
              <a:t>야만인 전투력</a:t>
            </a:r>
            <a:endParaRPr lang="en-US" altLang="ko-KR" sz="1000" dirty="0" smtClean="0">
              <a:solidFill>
                <a:srgbClr val="00B050"/>
              </a:solidFill>
            </a:endParaRP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200" b="1" dirty="0" smtClean="0">
                <a:solidFill>
                  <a:schemeClr val="bg1"/>
                </a:solidFill>
              </a:rPr>
              <a:t>거인의 요새 </a:t>
            </a:r>
            <a:endParaRPr lang="en-US" altLang="ko-KR" sz="1200" b="1" dirty="0" smtClean="0">
              <a:solidFill>
                <a:schemeClr val="bg1"/>
              </a:solidFill>
            </a:endParaRPr>
          </a:p>
          <a:p>
            <a:r>
              <a:rPr lang="ko-KR" altLang="en-US" sz="1000" dirty="0" smtClean="0">
                <a:solidFill>
                  <a:srgbClr val="00B050"/>
                </a:solidFill>
              </a:rPr>
              <a:t>거인의 요새 </a:t>
            </a:r>
            <a:r>
              <a:rPr lang="ko-KR" altLang="en-US" sz="1000" dirty="0" err="1" smtClean="0">
                <a:solidFill>
                  <a:srgbClr val="00B050"/>
                </a:solidFill>
              </a:rPr>
              <a:t>방어버프</a:t>
            </a:r>
            <a:r>
              <a:rPr lang="ko-KR" altLang="en-US" sz="1000" dirty="0" smtClean="0">
                <a:solidFill>
                  <a:srgbClr val="00B050"/>
                </a:solidFill>
              </a:rPr>
              <a:t> </a:t>
            </a:r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</a:rPr>
              <a:t>시야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</a:rPr>
              <a:t>이주시간 </a:t>
            </a:r>
            <a:r>
              <a:rPr lang="en-US" altLang="ko-KR" sz="1000" dirty="0" smtClean="0">
                <a:solidFill>
                  <a:schemeClr val="bg1"/>
                </a:solidFill>
              </a:rPr>
              <a:t>(</a:t>
            </a:r>
            <a:r>
              <a:rPr lang="ko-KR" altLang="en-US" sz="1000" dirty="0" smtClean="0">
                <a:solidFill>
                  <a:schemeClr val="bg1"/>
                </a:solidFill>
              </a:rPr>
              <a:t>한 블록 건너는데 몇 초</a:t>
            </a:r>
            <a:r>
              <a:rPr lang="en-US" altLang="ko-KR" sz="1000" dirty="0" smtClean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1000" dirty="0" smtClean="0">
                <a:solidFill>
                  <a:schemeClr val="bg1"/>
                </a:solidFill>
              </a:rPr>
              <a:t>최대병력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</a:rPr>
              <a:t>거인 생산시간 </a:t>
            </a:r>
            <a:r>
              <a:rPr lang="en-US" altLang="ko-KR" sz="1000" dirty="0" smtClean="0">
                <a:solidFill>
                  <a:schemeClr val="bg1"/>
                </a:solidFill>
              </a:rPr>
              <a:t>(1</a:t>
            </a:r>
            <a:r>
              <a:rPr lang="ko-KR" altLang="en-US" sz="1000" dirty="0" smtClean="0">
                <a:solidFill>
                  <a:schemeClr val="bg1"/>
                </a:solidFill>
              </a:rPr>
              <a:t>마리 생산에 몇 초</a:t>
            </a:r>
            <a:r>
              <a:rPr lang="en-US" altLang="ko-KR" sz="1000" dirty="0" smtClean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1000" dirty="0" smtClean="0">
                <a:solidFill>
                  <a:srgbClr val="00B050"/>
                </a:solidFill>
              </a:rPr>
              <a:t>거인 전투력</a:t>
            </a:r>
            <a:endParaRPr lang="en-US" altLang="ko-KR" sz="1000" dirty="0" smtClean="0">
              <a:solidFill>
                <a:srgbClr val="00B050"/>
              </a:solidFill>
            </a:endParaRPr>
          </a:p>
          <a:p>
            <a:endParaRPr lang="en-US" altLang="ko-KR" sz="1000" dirty="0">
              <a:solidFill>
                <a:srgbClr val="00B050"/>
              </a:solidFill>
            </a:endParaRPr>
          </a:p>
          <a:p>
            <a:r>
              <a:rPr lang="ko-KR" altLang="en-US" sz="1200" b="1" dirty="0" smtClean="0">
                <a:solidFill>
                  <a:schemeClr val="bg1"/>
                </a:solidFill>
              </a:rPr>
              <a:t>광산</a:t>
            </a:r>
            <a:endParaRPr lang="en-US" altLang="ko-KR" sz="1200" b="1" dirty="0" smtClean="0">
              <a:solidFill>
                <a:schemeClr val="bg1"/>
              </a:solidFill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</a:rPr>
              <a:t>광산생산 속도 </a:t>
            </a:r>
            <a:r>
              <a:rPr lang="en-US" altLang="ko-KR" sz="1000" dirty="0" smtClean="0">
                <a:solidFill>
                  <a:schemeClr val="bg1"/>
                </a:solidFill>
              </a:rPr>
              <a:t>(</a:t>
            </a:r>
            <a:r>
              <a:rPr lang="ko-KR" altLang="en-US" sz="1000" dirty="0" smtClean="0">
                <a:solidFill>
                  <a:schemeClr val="bg1"/>
                </a:solidFill>
              </a:rPr>
              <a:t>시간당 생산량</a:t>
            </a:r>
            <a:r>
              <a:rPr lang="en-US" altLang="ko-KR" sz="1000" dirty="0" smtClean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1000" dirty="0" smtClean="0">
                <a:solidFill>
                  <a:schemeClr val="bg1"/>
                </a:solidFill>
              </a:rPr>
              <a:t>최대 생산량</a:t>
            </a:r>
            <a:endParaRPr lang="en-US" altLang="ko-KR" sz="1000" dirty="0" smtClean="0">
              <a:solidFill>
                <a:schemeClr val="bg1"/>
              </a:solidFill>
            </a:endParaRPr>
          </a:p>
        </p:txBody>
      </p:sp>
      <p:sp>
        <p:nvSpPr>
          <p:cNvPr id="21" name="사각형 설명선 20"/>
          <p:cNvSpPr/>
          <p:nvPr/>
        </p:nvSpPr>
        <p:spPr>
          <a:xfrm>
            <a:off x="3053299" y="548680"/>
            <a:ext cx="2664296" cy="3096344"/>
          </a:xfrm>
          <a:prstGeom prst="wedgeRectCallout">
            <a:avLst>
              <a:gd name="adj1" fmla="val -17922"/>
              <a:gd name="adj2" fmla="val 49505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/>
              <a:t>UNIT</a:t>
            </a:r>
            <a:r>
              <a:rPr lang="en-US" altLang="ko-KR" sz="1200" dirty="0" smtClean="0"/>
              <a:t> </a:t>
            </a:r>
          </a:p>
          <a:p>
            <a:endParaRPr lang="en-US" altLang="ko-KR" sz="1000" dirty="0" smtClean="0"/>
          </a:p>
          <a:p>
            <a:r>
              <a:rPr lang="en-US" altLang="ko-KR" sz="1000" dirty="0" err="1" smtClean="0"/>
              <a:t>Hp</a:t>
            </a:r>
            <a:endParaRPr lang="en-US" altLang="ko-KR" sz="1000" dirty="0" smtClean="0"/>
          </a:p>
          <a:p>
            <a:r>
              <a:rPr lang="en-US" altLang="ko-KR" sz="1000" dirty="0" err="1" smtClean="0"/>
              <a:t>Atk</a:t>
            </a:r>
            <a:endParaRPr lang="en-US" altLang="ko-KR" sz="1000" dirty="0" smtClean="0"/>
          </a:p>
          <a:p>
            <a:r>
              <a:rPr lang="en-US" altLang="ko-KR" sz="1000" dirty="0" err="1" smtClean="0"/>
              <a:t>Matk</a:t>
            </a:r>
            <a:endParaRPr lang="en-US" altLang="ko-KR" sz="1000" dirty="0" smtClean="0"/>
          </a:p>
          <a:p>
            <a:r>
              <a:rPr lang="en-US" altLang="ko-KR" sz="1000" dirty="0" smtClean="0"/>
              <a:t>Def</a:t>
            </a:r>
          </a:p>
          <a:p>
            <a:r>
              <a:rPr lang="en-US" altLang="ko-KR" sz="1000" dirty="0" err="1" smtClean="0"/>
              <a:t>Mdef</a:t>
            </a:r>
            <a:endParaRPr lang="en-US" altLang="ko-KR" sz="1000" dirty="0" smtClean="0"/>
          </a:p>
          <a:p>
            <a:r>
              <a:rPr lang="en-US" altLang="ko-KR" sz="1000" dirty="0" smtClean="0"/>
              <a:t>Critical</a:t>
            </a:r>
          </a:p>
          <a:p>
            <a:r>
              <a:rPr lang="en-US" altLang="ko-KR" sz="1000" dirty="0" smtClean="0"/>
              <a:t>Step</a:t>
            </a:r>
          </a:p>
          <a:p>
            <a:r>
              <a:rPr lang="en-US" altLang="ko-KR" sz="1000" dirty="0" smtClean="0"/>
              <a:t>Sight</a:t>
            </a:r>
          </a:p>
          <a:p>
            <a:r>
              <a:rPr lang="en-US" altLang="ko-KR" sz="1000" dirty="0" smtClean="0"/>
              <a:t>Range</a:t>
            </a:r>
          </a:p>
          <a:p>
            <a:r>
              <a:rPr lang="en-US" altLang="ko-KR" sz="1000" dirty="0" err="1" smtClean="0"/>
              <a:t>Att</a:t>
            </a:r>
            <a:endParaRPr lang="en-US" altLang="ko-KR" sz="1000" dirty="0" smtClean="0"/>
          </a:p>
          <a:p>
            <a:r>
              <a:rPr lang="en-US" altLang="ko-KR" sz="1000" dirty="0" smtClean="0"/>
              <a:t>Loyalty</a:t>
            </a:r>
          </a:p>
          <a:p>
            <a:r>
              <a:rPr lang="en-US" altLang="ko-KR" sz="1000" dirty="0" err="1" smtClean="0"/>
              <a:t>AtkDelay</a:t>
            </a:r>
            <a:endParaRPr lang="en-US" altLang="ko-KR" sz="1000" dirty="0" smtClean="0"/>
          </a:p>
          <a:p>
            <a:r>
              <a:rPr lang="en-US" altLang="ko-KR" sz="1000" dirty="0" smtClean="0"/>
              <a:t>Mt</a:t>
            </a:r>
          </a:p>
          <a:p>
            <a:r>
              <a:rPr lang="en-US" altLang="ko-KR" sz="1000" dirty="0" smtClean="0"/>
              <a:t>Aura</a:t>
            </a:r>
          </a:p>
        </p:txBody>
      </p:sp>
      <p:sp>
        <p:nvSpPr>
          <p:cNvPr id="22" name="사각형 설명선 21"/>
          <p:cNvSpPr/>
          <p:nvPr/>
        </p:nvSpPr>
        <p:spPr>
          <a:xfrm>
            <a:off x="5796136" y="558098"/>
            <a:ext cx="2664296" cy="3096344"/>
          </a:xfrm>
          <a:prstGeom prst="wedgeRectCallout">
            <a:avLst>
              <a:gd name="adj1" fmla="val -17922"/>
              <a:gd name="adj2" fmla="val 49505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 smtClean="0">
                <a:solidFill>
                  <a:schemeClr val="bg1"/>
                </a:solidFill>
              </a:rPr>
              <a:t>KING</a:t>
            </a:r>
          </a:p>
          <a:p>
            <a:endParaRPr lang="en-US" altLang="ko-KR" sz="1000" dirty="0" smtClean="0">
              <a:solidFill>
                <a:schemeClr val="bg1"/>
              </a:solidFill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</a:rPr>
              <a:t>스킬 포인트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</a:rPr>
              <a:t>최대 </a:t>
            </a:r>
            <a:r>
              <a:rPr lang="ko-KR" altLang="en-US" sz="1000" dirty="0" err="1" smtClean="0">
                <a:solidFill>
                  <a:schemeClr val="bg1"/>
                </a:solidFill>
              </a:rPr>
              <a:t>행동력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</a:rPr>
              <a:t>요새 재건속도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endParaRPr lang="en-US" altLang="ko-KR" sz="1000" dirty="0" smtClean="0">
              <a:solidFill>
                <a:schemeClr val="bg1"/>
              </a:solidFill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</a:rPr>
              <a:t>BUFF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</a:rPr>
              <a:t>부대 </a:t>
            </a:r>
            <a:r>
              <a:rPr lang="en-US" altLang="ko-KR" sz="1000" dirty="0" smtClean="0">
                <a:solidFill>
                  <a:schemeClr val="bg1"/>
                </a:solidFill>
              </a:rPr>
              <a:t>HP </a:t>
            </a:r>
            <a:r>
              <a:rPr lang="ko-KR" altLang="en-US" sz="1000" dirty="0" smtClean="0">
                <a:solidFill>
                  <a:schemeClr val="bg1"/>
                </a:solidFill>
              </a:rPr>
              <a:t>증가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</a:rPr>
              <a:t>파병부대 수 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</a:rPr>
              <a:t>요새이동 속도 </a:t>
            </a:r>
            <a:r>
              <a:rPr lang="en-US" altLang="ko-KR" sz="1000" dirty="0" smtClean="0">
                <a:solidFill>
                  <a:schemeClr val="bg1"/>
                </a:solidFill>
              </a:rPr>
              <a:t>(</a:t>
            </a:r>
            <a:r>
              <a:rPr lang="ko-KR" altLang="en-US" sz="1000" dirty="0" smtClean="0">
                <a:solidFill>
                  <a:schemeClr val="bg1"/>
                </a:solidFill>
              </a:rPr>
              <a:t>한 블록 건너는데 몇 초</a:t>
            </a:r>
            <a:r>
              <a:rPr lang="en-US" altLang="ko-KR" sz="1000" dirty="0" smtClean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1000" dirty="0" smtClean="0">
                <a:solidFill>
                  <a:schemeClr val="bg1"/>
                </a:solidFill>
              </a:rPr>
              <a:t>부대집결속도 </a:t>
            </a:r>
            <a:r>
              <a:rPr lang="en-US" altLang="ko-KR" sz="1000" dirty="0" smtClean="0">
                <a:solidFill>
                  <a:schemeClr val="bg1"/>
                </a:solidFill>
              </a:rPr>
              <a:t>(</a:t>
            </a:r>
            <a:r>
              <a:rPr lang="ko-KR" altLang="en-US" sz="1000" dirty="0" smtClean="0">
                <a:solidFill>
                  <a:schemeClr val="bg1"/>
                </a:solidFill>
              </a:rPr>
              <a:t>한 블록 건너는데 몇 초</a:t>
            </a:r>
            <a:r>
              <a:rPr lang="en-US" altLang="ko-KR" sz="1000" dirty="0" smtClean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1000" dirty="0" smtClean="0">
                <a:solidFill>
                  <a:schemeClr val="bg1"/>
                </a:solidFill>
              </a:rPr>
              <a:t>채집속도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</a:rPr>
              <a:t>병사 생산속도 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</a:rPr>
              <a:t>충성심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r>
              <a:rPr lang="ko-KR" altLang="en-US" sz="1000" dirty="0" err="1" smtClean="0">
                <a:solidFill>
                  <a:schemeClr val="bg1"/>
                </a:solidFill>
              </a:rPr>
              <a:t>크리티컬</a:t>
            </a:r>
            <a:r>
              <a:rPr lang="ko-KR" altLang="en-US" sz="1000" dirty="0" smtClean="0">
                <a:solidFill>
                  <a:schemeClr val="bg1"/>
                </a:solidFill>
              </a:rPr>
              <a:t> 확률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</a:rPr>
              <a:t>행운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endParaRPr lang="en-US" altLang="ko-KR" sz="1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28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err="1" smtClean="0"/>
              <a:t>유닛의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데미지</a:t>
            </a:r>
            <a:r>
              <a:rPr lang="ko-KR" altLang="en-US" sz="1600" dirty="0" smtClean="0"/>
              <a:t> </a:t>
            </a:r>
            <a:r>
              <a:rPr lang="ko-KR" altLang="en-US" sz="1600" dirty="0" smtClean="0"/>
              <a:t>공식 </a:t>
            </a:r>
            <a:endParaRPr lang="en-US" altLang="ko-KR" sz="1600" dirty="0" smtClean="0"/>
          </a:p>
        </p:txBody>
      </p:sp>
      <p:sp>
        <p:nvSpPr>
          <p:cNvPr id="23" name="사각형 설명선 22"/>
          <p:cNvSpPr/>
          <p:nvPr/>
        </p:nvSpPr>
        <p:spPr>
          <a:xfrm>
            <a:off x="2197312" y="5985284"/>
            <a:ext cx="5405558" cy="684076"/>
          </a:xfrm>
          <a:prstGeom prst="wedgeRectCallout">
            <a:avLst>
              <a:gd name="adj1" fmla="val -17922"/>
              <a:gd name="adj2" fmla="val 49505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ko-KR" altLang="en-US" sz="1000" dirty="0" smtClean="0"/>
              <a:t>영</a:t>
            </a:r>
            <a:r>
              <a:rPr lang="ko-KR" altLang="en-US" sz="1000" dirty="0"/>
              <a:t>웅</a:t>
            </a:r>
            <a:r>
              <a:rPr lang="ko-KR" altLang="en-US" sz="1000" dirty="0" smtClean="0"/>
              <a:t> 공격력 </a:t>
            </a:r>
            <a:r>
              <a:rPr lang="en-US" altLang="ko-KR" sz="1000" dirty="0" smtClean="0"/>
              <a:t>= (Atk+1*</a:t>
            </a:r>
            <a:r>
              <a:rPr lang="ko-KR" altLang="en-US" sz="1000" dirty="0" smtClean="0"/>
              <a:t>레벨</a:t>
            </a:r>
            <a:r>
              <a:rPr lang="en-US" altLang="ko-KR" sz="1000" dirty="0" smtClean="0"/>
              <a:t>) * {1+0.2(</a:t>
            </a:r>
            <a:r>
              <a:rPr lang="ko-KR" altLang="en-US" sz="1000" dirty="0" smtClean="0"/>
              <a:t>등급</a:t>
            </a:r>
            <a:r>
              <a:rPr lang="en-US" altLang="ko-KR" sz="1000" dirty="0" smtClean="0"/>
              <a:t>–1) + </a:t>
            </a:r>
            <a:r>
              <a:rPr lang="en-US" altLang="ko-KR" sz="1000" dirty="0" err="1" smtClean="0">
                <a:solidFill>
                  <a:srgbClr val="FFC000"/>
                </a:solidFill>
              </a:rPr>
              <a:t>Att</a:t>
            </a:r>
            <a:r>
              <a:rPr lang="en-US" altLang="ko-KR" sz="1000" dirty="0" smtClean="0">
                <a:solidFill>
                  <a:srgbClr val="FFC000"/>
                </a:solidFill>
              </a:rPr>
              <a:t> </a:t>
            </a:r>
            <a:r>
              <a:rPr lang="en-US" altLang="ko-KR" sz="1000" dirty="0" smtClean="0"/>
              <a:t>+ </a:t>
            </a:r>
            <a:r>
              <a:rPr lang="en-US" altLang="ko-KR" sz="1000" dirty="0" smtClean="0">
                <a:solidFill>
                  <a:srgbClr val="FFC000"/>
                </a:solidFill>
              </a:rPr>
              <a:t>Item </a:t>
            </a:r>
            <a:r>
              <a:rPr lang="en-US" altLang="ko-KR" sz="1000" dirty="0" smtClean="0">
                <a:solidFill>
                  <a:schemeClr val="bg1"/>
                </a:solidFill>
              </a:rPr>
              <a:t>+</a:t>
            </a:r>
            <a:r>
              <a:rPr lang="en-US" altLang="ko-KR" sz="1000" dirty="0" smtClean="0">
                <a:solidFill>
                  <a:srgbClr val="FFC000"/>
                </a:solidFill>
              </a:rPr>
              <a:t> King }</a:t>
            </a:r>
          </a:p>
          <a:p>
            <a:r>
              <a:rPr lang="en-US" altLang="ko-KR" sz="1000" dirty="0" smtClean="0"/>
              <a:t> </a:t>
            </a:r>
          </a:p>
          <a:p>
            <a:endParaRPr lang="en-US" altLang="ko-KR" sz="1000" dirty="0"/>
          </a:p>
          <a:p>
            <a:endParaRPr lang="en-US" altLang="ko-KR" sz="1000" dirty="0" smtClean="0">
              <a:solidFill>
                <a:srgbClr val="00B050"/>
              </a:solidFill>
            </a:endParaRPr>
          </a:p>
        </p:txBody>
      </p:sp>
      <p:sp>
        <p:nvSpPr>
          <p:cNvPr id="14" name="타원형 설명선 13"/>
          <p:cNvSpPr/>
          <p:nvPr/>
        </p:nvSpPr>
        <p:spPr>
          <a:xfrm>
            <a:off x="3642429" y="4581128"/>
            <a:ext cx="3672408" cy="1354342"/>
          </a:xfrm>
          <a:prstGeom prst="wedgeEllipseCallout">
            <a:avLst>
              <a:gd name="adj1" fmla="val 363"/>
              <a:gd name="adj2" fmla="val -50536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곱해지는 부분</a:t>
            </a:r>
            <a:endParaRPr lang="en-US" altLang="ko-KR" sz="1000" b="1" dirty="0" smtClean="0"/>
          </a:p>
          <a:p>
            <a:pPr algn="ctr"/>
            <a:endParaRPr lang="en-US" altLang="ko-KR" sz="1000" b="1" dirty="0"/>
          </a:p>
          <a:p>
            <a:pPr algn="ctr"/>
            <a:endParaRPr lang="en-US" altLang="ko-KR" sz="1000" b="1" dirty="0" smtClean="0"/>
          </a:p>
          <a:p>
            <a:pPr algn="ctr"/>
            <a:endParaRPr lang="en-US" altLang="ko-KR" sz="1000" b="1" dirty="0"/>
          </a:p>
          <a:p>
            <a:pPr algn="ctr"/>
            <a:endParaRPr lang="en-US" altLang="ko-KR" sz="1000" b="1" dirty="0" smtClean="0"/>
          </a:p>
          <a:p>
            <a:pPr algn="ctr"/>
            <a:endParaRPr lang="en-US" altLang="ko-KR" sz="1000" b="1" dirty="0"/>
          </a:p>
          <a:p>
            <a:pPr algn="ctr"/>
            <a:endParaRPr lang="en-US" altLang="ko-KR" sz="1000" b="1" dirty="0" smtClean="0"/>
          </a:p>
        </p:txBody>
      </p:sp>
      <p:sp>
        <p:nvSpPr>
          <p:cNvPr id="15" name="사각형 설명선 14"/>
          <p:cNvSpPr/>
          <p:nvPr/>
        </p:nvSpPr>
        <p:spPr>
          <a:xfrm>
            <a:off x="3908231" y="5042275"/>
            <a:ext cx="822702" cy="432048"/>
          </a:xfrm>
          <a:prstGeom prst="wedgeRectCallout">
            <a:avLst>
              <a:gd name="adj1" fmla="val 18217"/>
              <a:gd name="adj2" fmla="val 192379"/>
            </a:avLst>
          </a:prstGeom>
          <a:solidFill>
            <a:srgbClr val="00B05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영웅</a:t>
            </a:r>
            <a:r>
              <a:rPr lang="en-US" altLang="ko-KR" sz="800" b="1" dirty="0" smtClean="0">
                <a:solidFill>
                  <a:schemeClr val="bg1"/>
                </a:solidFill>
              </a:rPr>
              <a:t>/</a:t>
            </a:r>
            <a:r>
              <a:rPr lang="ko-KR" altLang="en-US" sz="800" b="1" dirty="0" err="1" smtClean="0">
                <a:solidFill>
                  <a:schemeClr val="bg1"/>
                </a:solidFill>
              </a:rPr>
              <a:t>유닛</a:t>
            </a:r>
            <a:endParaRPr lang="en-US" altLang="ko-KR" sz="8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등급 상승치</a:t>
            </a:r>
            <a:endParaRPr lang="en-US" altLang="ko-KR" sz="800" dirty="0" smtClean="0">
              <a:solidFill>
                <a:schemeClr val="bg1"/>
              </a:solidFill>
            </a:endParaRPr>
          </a:p>
        </p:txBody>
      </p:sp>
      <p:sp>
        <p:nvSpPr>
          <p:cNvPr id="17" name="사각형 설명선 16"/>
          <p:cNvSpPr/>
          <p:nvPr/>
        </p:nvSpPr>
        <p:spPr>
          <a:xfrm>
            <a:off x="4730933" y="5042275"/>
            <a:ext cx="822702" cy="432048"/>
          </a:xfrm>
          <a:prstGeom prst="wedgeRectCallout">
            <a:avLst>
              <a:gd name="adj1" fmla="val 2204"/>
              <a:gd name="adj2" fmla="val 190586"/>
            </a:avLst>
          </a:prstGeom>
          <a:solidFill>
            <a:srgbClr val="00B05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>
                <a:solidFill>
                  <a:schemeClr val="bg1"/>
                </a:solidFill>
              </a:rPr>
              <a:t>유닛</a:t>
            </a:r>
            <a:endParaRPr lang="en-US" altLang="ko-KR" sz="8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충성심</a:t>
            </a:r>
            <a:endParaRPr lang="en-US" altLang="ko-KR" sz="800" dirty="0" smtClean="0">
              <a:solidFill>
                <a:schemeClr val="bg1"/>
              </a:solidFill>
            </a:endParaRPr>
          </a:p>
        </p:txBody>
      </p:sp>
      <p:sp>
        <p:nvSpPr>
          <p:cNvPr id="18" name="사각형 설명선 17"/>
          <p:cNvSpPr/>
          <p:nvPr/>
        </p:nvSpPr>
        <p:spPr>
          <a:xfrm>
            <a:off x="5565022" y="5041279"/>
            <a:ext cx="822702" cy="432048"/>
          </a:xfrm>
          <a:prstGeom prst="wedgeRectCallout">
            <a:avLst>
              <a:gd name="adj1" fmla="val -50543"/>
              <a:gd name="adj2" fmla="val 188793"/>
            </a:avLst>
          </a:prstGeom>
          <a:solidFill>
            <a:srgbClr val="00B05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영웅</a:t>
            </a:r>
            <a:endParaRPr lang="en-US" altLang="ko-KR" sz="8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아이템</a:t>
            </a:r>
            <a:endParaRPr lang="en-US" altLang="ko-KR" sz="800" dirty="0" smtClean="0">
              <a:solidFill>
                <a:schemeClr val="bg1"/>
              </a:solidFill>
            </a:endParaRPr>
          </a:p>
        </p:txBody>
      </p:sp>
      <p:sp>
        <p:nvSpPr>
          <p:cNvPr id="19" name="사각형 설명선 18"/>
          <p:cNvSpPr/>
          <p:nvPr/>
        </p:nvSpPr>
        <p:spPr>
          <a:xfrm>
            <a:off x="6387724" y="5041279"/>
            <a:ext cx="822702" cy="432048"/>
          </a:xfrm>
          <a:prstGeom prst="wedgeRectCallout">
            <a:avLst>
              <a:gd name="adj1" fmla="val -105174"/>
              <a:gd name="adj2" fmla="val 183412"/>
            </a:avLst>
          </a:prstGeom>
          <a:solidFill>
            <a:srgbClr val="00B05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왕 </a:t>
            </a:r>
            <a:r>
              <a:rPr lang="ko-KR" altLang="en-US" sz="800" b="1" dirty="0" err="1" smtClean="0">
                <a:solidFill>
                  <a:schemeClr val="bg1"/>
                </a:solidFill>
              </a:rPr>
              <a:t>능력치상승치</a:t>
            </a:r>
            <a:endParaRPr lang="en-US" altLang="ko-KR" sz="800" b="1" dirty="0" smtClean="0">
              <a:solidFill>
                <a:schemeClr val="bg1"/>
              </a:solidFill>
            </a:endParaRPr>
          </a:p>
        </p:txBody>
      </p:sp>
      <p:sp>
        <p:nvSpPr>
          <p:cNvPr id="20" name="타원형 설명선 19"/>
          <p:cNvSpPr/>
          <p:nvPr/>
        </p:nvSpPr>
        <p:spPr>
          <a:xfrm>
            <a:off x="2195736" y="4594938"/>
            <a:ext cx="1590709" cy="1354342"/>
          </a:xfrm>
          <a:prstGeom prst="wedgeEllipseCallout">
            <a:avLst>
              <a:gd name="adj1" fmla="val 19916"/>
              <a:gd name="adj2" fmla="val 47305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더</a:t>
            </a:r>
            <a:r>
              <a:rPr lang="ko-KR" altLang="en-US" sz="1000" b="1" dirty="0" smtClean="0"/>
              <a:t>해지는 부분</a:t>
            </a:r>
            <a:endParaRPr lang="en-US" altLang="ko-KR" sz="1000" b="1" dirty="0" smtClean="0"/>
          </a:p>
          <a:p>
            <a:pPr algn="ctr"/>
            <a:endParaRPr lang="en-US" altLang="ko-KR" sz="1000" b="1" dirty="0"/>
          </a:p>
          <a:p>
            <a:pPr algn="ctr"/>
            <a:endParaRPr lang="en-US" altLang="ko-KR" sz="1000" b="1" dirty="0" smtClean="0"/>
          </a:p>
          <a:p>
            <a:pPr algn="ctr"/>
            <a:endParaRPr lang="en-US" altLang="ko-KR" sz="1000" b="1" dirty="0"/>
          </a:p>
          <a:p>
            <a:pPr algn="ctr"/>
            <a:endParaRPr lang="en-US" altLang="ko-KR" sz="1000" b="1" dirty="0" smtClean="0"/>
          </a:p>
          <a:p>
            <a:pPr algn="ctr"/>
            <a:endParaRPr lang="en-US" altLang="ko-KR" sz="1000" b="1" dirty="0"/>
          </a:p>
          <a:p>
            <a:pPr algn="ctr"/>
            <a:endParaRPr lang="en-US" altLang="ko-KR" sz="1000" b="1" dirty="0" smtClean="0"/>
          </a:p>
        </p:txBody>
      </p:sp>
      <p:sp>
        <p:nvSpPr>
          <p:cNvPr id="27" name="사각형 설명선 26"/>
          <p:cNvSpPr/>
          <p:nvPr/>
        </p:nvSpPr>
        <p:spPr>
          <a:xfrm>
            <a:off x="2491876" y="5042275"/>
            <a:ext cx="822702" cy="432049"/>
          </a:xfrm>
          <a:prstGeom prst="wedgeRectCallout">
            <a:avLst>
              <a:gd name="adj1" fmla="val 75673"/>
              <a:gd name="adj2" fmla="val 199120"/>
            </a:avLst>
          </a:prstGeom>
          <a:solidFill>
            <a:srgbClr val="00B05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레벨 상승치</a:t>
            </a:r>
            <a:endParaRPr lang="en-US" altLang="ko-KR" sz="800" b="1" dirty="0" smtClean="0">
              <a:solidFill>
                <a:schemeClr val="bg1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731527"/>
              </p:ext>
            </p:extLst>
          </p:nvPr>
        </p:nvGraphicFramePr>
        <p:xfrm>
          <a:off x="323528" y="476672"/>
          <a:ext cx="8447028" cy="3984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52"/>
                <a:gridCol w="504056"/>
                <a:gridCol w="504056"/>
                <a:gridCol w="504056"/>
                <a:gridCol w="504056"/>
                <a:gridCol w="360040"/>
                <a:gridCol w="504056"/>
                <a:gridCol w="576064"/>
                <a:gridCol w="576064"/>
                <a:gridCol w="576064"/>
                <a:gridCol w="792088"/>
                <a:gridCol w="947150"/>
                <a:gridCol w="731126"/>
              </a:tblGrid>
              <a:tr h="2413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STAT</a:t>
                      </a:r>
                      <a:r>
                        <a:rPr lang="en-US" altLang="ko-KR" sz="1000" baseline="0" dirty="0" smtClean="0"/>
                        <a:t>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레벨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등급</a:t>
                      </a:r>
                      <a:r>
                        <a:rPr lang="ko-KR" altLang="en-US" sz="1000" baseline="0" dirty="0" smtClean="0"/>
                        <a:t>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속성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장벽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왕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왕 </a:t>
                      </a:r>
                      <a:r>
                        <a:rPr lang="en-US" altLang="ko-KR" sz="1000" dirty="0" smtClean="0"/>
                        <a:t>ITEM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왕</a:t>
                      </a:r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SKILL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왕권</a:t>
                      </a:r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baseline="0" dirty="0" smtClean="0"/>
                        <a:t>VIP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영웅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영웅</a:t>
                      </a:r>
                      <a:endParaRPr lang="en-US" altLang="ko-KR" sz="1000" baseline="0" dirty="0" smtClean="0"/>
                    </a:p>
                    <a:p>
                      <a:pPr latinLnBrk="1"/>
                      <a:r>
                        <a:rPr lang="en-US" altLang="ko-KR" sz="1000" baseline="0" dirty="0" smtClean="0"/>
                        <a:t>ITEM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영웅</a:t>
                      </a:r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SKILL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602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Hp</a:t>
                      </a:r>
                      <a:r>
                        <a:rPr lang="en-US" altLang="ko-KR" sz="1000" dirty="0" smtClean="0"/>
                        <a:t> </a:t>
                      </a:r>
                      <a:r>
                        <a:rPr lang="ko-KR" altLang="en-US" sz="1000" dirty="0" smtClean="0"/>
                        <a:t>체력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551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Atk</a:t>
                      </a:r>
                      <a:r>
                        <a:rPr lang="en-US" altLang="ko-KR" sz="1000" dirty="0" smtClean="0"/>
                        <a:t> </a:t>
                      </a:r>
                      <a:r>
                        <a:rPr lang="ko-KR" altLang="en-US" sz="1000" dirty="0" smtClean="0"/>
                        <a:t>물리공격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551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Matk</a:t>
                      </a:r>
                      <a:r>
                        <a:rPr lang="en-US" altLang="ko-KR" sz="1000" dirty="0" smtClean="0"/>
                        <a:t> </a:t>
                      </a:r>
                      <a:r>
                        <a:rPr lang="ko-KR" altLang="en-US" sz="1000" dirty="0" smtClean="0"/>
                        <a:t>마법공격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551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Def </a:t>
                      </a:r>
                      <a:r>
                        <a:rPr lang="ko-KR" altLang="en-US" sz="1000" dirty="0" smtClean="0"/>
                        <a:t>물리방어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551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Mdef</a:t>
                      </a:r>
                      <a:r>
                        <a:rPr lang="en-US" altLang="ko-KR" sz="1000" dirty="0" smtClean="0"/>
                        <a:t> </a:t>
                      </a:r>
                      <a:r>
                        <a:rPr lang="ko-KR" altLang="en-US" sz="1000" dirty="0" smtClean="0"/>
                        <a:t>마법방어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664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Critical </a:t>
                      </a:r>
                      <a:r>
                        <a:rPr lang="ko-KR" altLang="en-US" sz="1000" dirty="0" err="1" smtClean="0"/>
                        <a:t>치명률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X</a:t>
                      </a:r>
                      <a:endParaRPr lang="ko-KR" alt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551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Step </a:t>
                      </a:r>
                      <a:r>
                        <a:rPr lang="ko-KR" altLang="en-US" sz="1000" dirty="0" smtClean="0"/>
                        <a:t>이동속도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551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Sight </a:t>
                      </a:r>
                      <a:r>
                        <a:rPr lang="ko-KR" altLang="en-US" sz="1000" dirty="0" smtClean="0"/>
                        <a:t>시야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551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Range </a:t>
                      </a:r>
                      <a:r>
                        <a:rPr lang="ko-KR" altLang="en-US" sz="1000" dirty="0" smtClean="0"/>
                        <a:t>사거리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551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Att</a:t>
                      </a:r>
                      <a:r>
                        <a:rPr lang="en-US" altLang="ko-KR" sz="1000" dirty="0" smtClean="0"/>
                        <a:t> </a:t>
                      </a:r>
                      <a:r>
                        <a:rPr lang="ko-KR" altLang="en-US" sz="1000" dirty="0" smtClean="0"/>
                        <a:t>속성</a:t>
                      </a:r>
                      <a:r>
                        <a:rPr lang="ko-KR" altLang="en-US" sz="1000" baseline="0" dirty="0" smtClean="0"/>
                        <a:t>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551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Loyalty </a:t>
                      </a:r>
                      <a:r>
                        <a:rPr lang="ko-KR" altLang="en-US" sz="1000" dirty="0" smtClean="0"/>
                        <a:t>충성심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551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AtkDelay</a:t>
                      </a:r>
                      <a:r>
                        <a:rPr lang="en-US" altLang="ko-KR" sz="1000" dirty="0" smtClean="0"/>
                        <a:t> 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551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Mt </a:t>
                      </a:r>
                      <a:r>
                        <a:rPr lang="ko-KR" altLang="en-US" sz="1000" dirty="0" smtClean="0"/>
                        <a:t>멀티타격 수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X</a:t>
                      </a:r>
                      <a:endParaRPr lang="ko-KR" alt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551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Aura (</a:t>
                      </a:r>
                      <a:r>
                        <a:rPr lang="ko-KR" altLang="en-US" sz="1000" dirty="0" smtClean="0"/>
                        <a:t>영웅</a:t>
                      </a:r>
                      <a:r>
                        <a:rPr lang="en-US" altLang="ko-KR" sz="1000" dirty="0" smtClean="0"/>
                        <a:t>)</a:t>
                      </a:r>
                      <a:r>
                        <a:rPr lang="ko-KR" altLang="en-US" sz="1000" dirty="0" smtClean="0"/>
                        <a:t>오라범위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 smtClean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033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b="1" dirty="0" smtClean="0"/>
              <a:t>필드 생성 규칙 </a:t>
            </a:r>
            <a:endParaRPr lang="en-US" altLang="ko-KR" sz="1600" dirty="0" smtClean="0"/>
          </a:p>
        </p:txBody>
      </p:sp>
      <p:pic>
        <p:nvPicPr>
          <p:cNvPr id="63" name="Picture 2" descr="C:\work_2015\titan\기획\제안서\grid_20_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643" y="476672"/>
            <a:ext cx="2071264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C:\work_2015\titan\기획\제안서\grid_20_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627" y="1217431"/>
            <a:ext cx="2071264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C:\work_2015\titan\기획\제안서\grid_20_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967" y="1942568"/>
            <a:ext cx="2071264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:\work_2015\titan\기획\제안서\grid_20_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351" y="1268760"/>
            <a:ext cx="2071264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C:\work_2015\titan\기획\제안서\grid_20_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199" y="1988840"/>
            <a:ext cx="2071264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C:\work_2015\titan\기획\제안서\grid_20_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599" y="2708920"/>
            <a:ext cx="2071264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C:\work_2015\titan\기획\제안서\grid_20_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907" y="2024844"/>
            <a:ext cx="2071264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C:\work_2015\titan\기획\제안서\grid_20_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275" y="2780928"/>
            <a:ext cx="2071264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 descr="C:\work_2015\titan\기획\제안서\grid_20_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231" y="3501008"/>
            <a:ext cx="2071264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타원형 설명선 98"/>
          <p:cNvSpPr/>
          <p:nvPr/>
        </p:nvSpPr>
        <p:spPr>
          <a:xfrm>
            <a:off x="611560" y="1973515"/>
            <a:ext cx="2302612" cy="1039626"/>
          </a:xfrm>
          <a:prstGeom prst="wedgeEllipseCallout">
            <a:avLst>
              <a:gd name="adj1" fmla="val 46987"/>
              <a:gd name="adj2" fmla="val 54774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1. </a:t>
            </a:r>
            <a:r>
              <a:rPr lang="ko-KR" altLang="en-US" sz="1200" b="1" dirty="0" smtClean="0"/>
              <a:t>외곽지역 </a:t>
            </a:r>
            <a:endParaRPr lang="en-US" altLang="ko-KR" sz="900" dirty="0" smtClean="0"/>
          </a:p>
          <a:p>
            <a:pPr algn="ctr"/>
            <a:r>
              <a:rPr lang="ko-KR" altLang="en-US" sz="900" dirty="0" smtClean="0"/>
              <a:t>쉽지만 보상이 적다</a:t>
            </a:r>
            <a:r>
              <a:rPr lang="en-US" altLang="ko-KR" sz="900" dirty="0" smtClean="0"/>
              <a:t>.</a:t>
            </a:r>
          </a:p>
          <a:p>
            <a:pPr algn="ctr"/>
            <a:endParaRPr lang="en-US" altLang="ko-KR" sz="900" dirty="0" smtClean="0"/>
          </a:p>
          <a:p>
            <a:pPr algn="ctr"/>
            <a:r>
              <a:rPr lang="ko-KR" altLang="en-US" sz="900" dirty="0" smtClean="0">
                <a:solidFill>
                  <a:srgbClr val="FFC000"/>
                </a:solidFill>
              </a:rPr>
              <a:t>유저는 이곳에서 시작해서</a:t>
            </a:r>
            <a:endParaRPr lang="en-US" altLang="ko-KR" sz="900" dirty="0" smtClean="0">
              <a:solidFill>
                <a:srgbClr val="FFC000"/>
              </a:solidFill>
            </a:endParaRPr>
          </a:p>
          <a:p>
            <a:pPr algn="ctr"/>
            <a:r>
              <a:rPr lang="ko-KR" altLang="en-US" sz="900" dirty="0" smtClean="0">
                <a:solidFill>
                  <a:srgbClr val="FFC000"/>
                </a:solidFill>
              </a:rPr>
              <a:t>빠르게 </a:t>
            </a:r>
            <a:r>
              <a:rPr lang="en-US" altLang="ko-KR" sz="900" dirty="0" smtClean="0">
                <a:solidFill>
                  <a:srgbClr val="FFC000"/>
                </a:solidFill>
              </a:rPr>
              <a:t>2</a:t>
            </a:r>
            <a:r>
              <a:rPr lang="ko-KR" altLang="en-US" sz="900" dirty="0" smtClean="0">
                <a:solidFill>
                  <a:srgbClr val="FFC000"/>
                </a:solidFill>
              </a:rPr>
              <a:t>단계로 돌입</a:t>
            </a:r>
            <a:endParaRPr lang="en-US" altLang="ko-KR" sz="900" dirty="0" smtClean="0">
              <a:solidFill>
                <a:srgbClr val="FFC000"/>
              </a:solidFill>
            </a:endParaRPr>
          </a:p>
        </p:txBody>
      </p:sp>
      <p:sp>
        <p:nvSpPr>
          <p:cNvPr id="2" name="순서도: 판단 1"/>
          <p:cNvSpPr/>
          <p:nvPr/>
        </p:nvSpPr>
        <p:spPr>
          <a:xfrm>
            <a:off x="1906060" y="836712"/>
            <a:ext cx="5184576" cy="3816424"/>
          </a:xfrm>
          <a:prstGeom prst="flowChartDecision">
            <a:avLst/>
          </a:prstGeom>
          <a:solidFill>
            <a:srgbClr val="FF0000">
              <a:alpha val="20000"/>
            </a:srgbClr>
          </a:solidFill>
          <a:ln>
            <a:solidFill>
              <a:srgbClr val="FF000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순서도: 판단 139"/>
          <p:cNvSpPr/>
          <p:nvPr/>
        </p:nvSpPr>
        <p:spPr>
          <a:xfrm>
            <a:off x="2434599" y="1217430"/>
            <a:ext cx="4173940" cy="3003657"/>
          </a:xfrm>
          <a:prstGeom prst="flowChartDecision">
            <a:avLst/>
          </a:prstGeom>
          <a:solidFill>
            <a:srgbClr val="FF0000">
              <a:alpha val="20000"/>
            </a:srgbClr>
          </a:solidFill>
          <a:ln>
            <a:solidFill>
              <a:srgbClr val="FF000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순서도: 판단 140"/>
          <p:cNvSpPr/>
          <p:nvPr/>
        </p:nvSpPr>
        <p:spPr>
          <a:xfrm>
            <a:off x="2916696" y="1556791"/>
            <a:ext cx="3165828" cy="2304257"/>
          </a:xfrm>
          <a:prstGeom prst="flowChartDecision">
            <a:avLst/>
          </a:prstGeom>
          <a:solidFill>
            <a:srgbClr val="FF0000">
              <a:alpha val="20000"/>
            </a:srgbClr>
          </a:solidFill>
          <a:ln>
            <a:solidFill>
              <a:srgbClr val="FF000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순서도: 판단 141"/>
          <p:cNvSpPr/>
          <p:nvPr/>
        </p:nvSpPr>
        <p:spPr>
          <a:xfrm>
            <a:off x="3455787" y="1988840"/>
            <a:ext cx="2085708" cy="1476164"/>
          </a:xfrm>
          <a:prstGeom prst="flowChartDecision">
            <a:avLst/>
          </a:prstGeom>
          <a:solidFill>
            <a:srgbClr val="FF0000">
              <a:alpha val="20000"/>
            </a:srgbClr>
          </a:solidFill>
          <a:ln>
            <a:solidFill>
              <a:srgbClr val="FF000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순서도: 판단 142"/>
          <p:cNvSpPr/>
          <p:nvPr/>
        </p:nvSpPr>
        <p:spPr>
          <a:xfrm>
            <a:off x="3922284" y="2348880"/>
            <a:ext cx="1152128" cy="792088"/>
          </a:xfrm>
          <a:prstGeom prst="flowChartDecision">
            <a:avLst/>
          </a:prstGeom>
          <a:solidFill>
            <a:srgbClr val="FF0000">
              <a:alpha val="20000"/>
            </a:srgbClr>
          </a:solidFill>
          <a:ln>
            <a:solidFill>
              <a:srgbClr val="FF000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형 설명선 143"/>
          <p:cNvSpPr/>
          <p:nvPr/>
        </p:nvSpPr>
        <p:spPr>
          <a:xfrm>
            <a:off x="1041964" y="842878"/>
            <a:ext cx="2302612" cy="1039626"/>
          </a:xfrm>
          <a:prstGeom prst="wedgeEllipseCallout">
            <a:avLst>
              <a:gd name="adj1" fmla="val 62468"/>
              <a:gd name="adj2" fmla="val 27942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2. </a:t>
            </a:r>
            <a:r>
              <a:rPr lang="ko-KR" altLang="en-US" sz="1200" b="1" dirty="0" smtClean="0"/>
              <a:t>도</a:t>
            </a:r>
            <a:r>
              <a:rPr lang="ko-KR" altLang="en-US" sz="1200" b="1" dirty="0"/>
              <a:t>입</a:t>
            </a:r>
            <a:r>
              <a:rPr lang="ko-KR" altLang="en-US" sz="1200" b="1" dirty="0" smtClean="0"/>
              <a:t>지역 </a:t>
            </a:r>
            <a:endParaRPr lang="en-US" altLang="ko-KR" sz="900" dirty="0" smtClean="0"/>
          </a:p>
          <a:p>
            <a:pPr algn="ctr"/>
            <a:r>
              <a:rPr lang="ko-KR" altLang="en-US" sz="900" dirty="0" smtClean="0"/>
              <a:t>어려워 지면서 보상도 늘어난다</a:t>
            </a:r>
            <a:r>
              <a:rPr lang="en-US" altLang="ko-KR" sz="900" dirty="0" smtClean="0"/>
              <a:t>.</a:t>
            </a:r>
          </a:p>
          <a:p>
            <a:pPr algn="ctr"/>
            <a:endParaRPr lang="en-US" altLang="ko-KR" sz="900" dirty="0" smtClean="0"/>
          </a:p>
          <a:p>
            <a:pPr algn="ctr"/>
            <a:r>
              <a:rPr lang="ko-KR" altLang="en-US" sz="900" dirty="0" smtClean="0">
                <a:solidFill>
                  <a:srgbClr val="FFC000"/>
                </a:solidFill>
              </a:rPr>
              <a:t>본격적으로 성장의 재미를 느끼는 구간</a:t>
            </a:r>
            <a:endParaRPr lang="en-US" altLang="ko-KR" sz="900" dirty="0" smtClean="0">
              <a:solidFill>
                <a:srgbClr val="FFC000"/>
              </a:solidFill>
            </a:endParaRPr>
          </a:p>
        </p:txBody>
      </p:sp>
      <p:sp>
        <p:nvSpPr>
          <p:cNvPr id="145" name="타원형 설명선 144"/>
          <p:cNvSpPr/>
          <p:nvPr/>
        </p:nvSpPr>
        <p:spPr>
          <a:xfrm>
            <a:off x="3238883" y="543607"/>
            <a:ext cx="2302612" cy="1039626"/>
          </a:xfrm>
          <a:prstGeom prst="wedgeEllipseCallout">
            <a:avLst>
              <a:gd name="adj1" fmla="val 66170"/>
              <a:gd name="adj2" fmla="val 16759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3. </a:t>
            </a:r>
            <a:r>
              <a:rPr lang="ko-KR" altLang="en-US" sz="1200" b="1" dirty="0" smtClean="0"/>
              <a:t>심</a:t>
            </a:r>
            <a:r>
              <a:rPr lang="ko-KR" altLang="en-US" sz="1200" b="1" dirty="0"/>
              <a:t>화</a:t>
            </a:r>
            <a:r>
              <a:rPr lang="ko-KR" altLang="en-US" sz="1200" b="1" dirty="0" smtClean="0"/>
              <a:t>지역 </a:t>
            </a:r>
            <a:endParaRPr lang="en-US" altLang="ko-KR" sz="900" dirty="0"/>
          </a:p>
          <a:p>
            <a:pPr algn="ctr"/>
            <a:r>
              <a:rPr lang="ko-KR" altLang="en-US" sz="900" dirty="0" smtClean="0"/>
              <a:t>다른 유저와 경쟁을 시작하는 구간</a:t>
            </a:r>
            <a:endParaRPr lang="en-US" altLang="ko-KR" sz="900" dirty="0" smtClean="0"/>
          </a:p>
          <a:p>
            <a:pPr algn="ctr"/>
            <a:endParaRPr lang="en-US" altLang="ko-KR" sz="900" dirty="0" smtClean="0"/>
          </a:p>
          <a:p>
            <a:pPr algn="ctr"/>
            <a:r>
              <a:rPr lang="ko-KR" altLang="en-US" sz="900" dirty="0" smtClean="0">
                <a:solidFill>
                  <a:srgbClr val="FFC000"/>
                </a:solidFill>
              </a:rPr>
              <a:t>유저가 결재를 고민</a:t>
            </a:r>
            <a:endParaRPr lang="en-US" altLang="ko-KR" sz="900" dirty="0" smtClean="0">
              <a:solidFill>
                <a:srgbClr val="FFC000"/>
              </a:solidFill>
            </a:endParaRPr>
          </a:p>
        </p:txBody>
      </p:sp>
      <p:sp>
        <p:nvSpPr>
          <p:cNvPr id="146" name="타원형 설명선 145"/>
          <p:cNvSpPr/>
          <p:nvPr/>
        </p:nvSpPr>
        <p:spPr>
          <a:xfrm>
            <a:off x="5862002" y="1174105"/>
            <a:ext cx="2302612" cy="1039626"/>
          </a:xfrm>
          <a:prstGeom prst="wedgeEllipseCallout">
            <a:avLst>
              <a:gd name="adj1" fmla="val 67516"/>
              <a:gd name="adj2" fmla="val -24237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4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중앙지역 </a:t>
            </a:r>
            <a:endParaRPr lang="en-US" altLang="ko-KR" sz="900" dirty="0"/>
          </a:p>
          <a:p>
            <a:pPr algn="ctr"/>
            <a:r>
              <a:rPr lang="ko-KR" altLang="en-US" sz="900" dirty="0" smtClean="0"/>
              <a:t>다른 유저와 경쟁을 시작하는 구간</a:t>
            </a:r>
            <a:endParaRPr lang="en-US" altLang="ko-KR" sz="900" dirty="0" smtClean="0"/>
          </a:p>
          <a:p>
            <a:pPr algn="ctr"/>
            <a:endParaRPr lang="en-US" altLang="ko-KR" sz="900" dirty="0" smtClean="0"/>
          </a:p>
          <a:p>
            <a:pPr algn="ctr"/>
            <a:r>
              <a:rPr lang="ko-KR" altLang="en-US" sz="900" dirty="0" smtClean="0">
                <a:solidFill>
                  <a:srgbClr val="FFC000"/>
                </a:solidFill>
              </a:rPr>
              <a:t>결재한 유저는 신나는 구간</a:t>
            </a:r>
            <a:endParaRPr lang="en-US" altLang="ko-KR" sz="900" dirty="0" smtClean="0">
              <a:solidFill>
                <a:srgbClr val="FFC000"/>
              </a:solidFill>
            </a:endParaRPr>
          </a:p>
        </p:txBody>
      </p:sp>
      <p:sp>
        <p:nvSpPr>
          <p:cNvPr id="147" name="타원형 설명선 146"/>
          <p:cNvSpPr/>
          <p:nvPr/>
        </p:nvSpPr>
        <p:spPr>
          <a:xfrm>
            <a:off x="6802604" y="3757526"/>
            <a:ext cx="2302612" cy="1039626"/>
          </a:xfrm>
          <a:prstGeom prst="wedgeEllipseCallout">
            <a:avLst>
              <a:gd name="adj1" fmla="val 882"/>
              <a:gd name="adj2" fmla="val 75645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5. </a:t>
            </a:r>
            <a:r>
              <a:rPr lang="ko-KR" altLang="en-US" sz="1200" b="1" dirty="0" smtClean="0"/>
              <a:t>신</a:t>
            </a:r>
            <a:r>
              <a:rPr lang="ko-KR" altLang="en-US" sz="1200" b="1" dirty="0"/>
              <a:t>비</a:t>
            </a:r>
            <a:r>
              <a:rPr lang="ko-KR" altLang="en-US" sz="1200" b="1" dirty="0" smtClean="0"/>
              <a:t>지역 </a:t>
            </a:r>
            <a:endParaRPr lang="en-US" altLang="ko-KR" sz="900" dirty="0"/>
          </a:p>
          <a:p>
            <a:pPr algn="ctr"/>
            <a:r>
              <a:rPr lang="en-US" altLang="ko-KR" sz="900" dirty="0" smtClean="0"/>
              <a:t>N</a:t>
            </a:r>
            <a:r>
              <a:rPr lang="ko-KR" altLang="en-US" sz="900" dirty="0" smtClean="0"/>
              <a:t>일에 한번 </a:t>
            </a:r>
            <a:r>
              <a:rPr lang="ko-KR" altLang="en-US" sz="900" dirty="0" err="1" smtClean="0"/>
              <a:t>크리스탈</a:t>
            </a:r>
            <a:r>
              <a:rPr lang="ko-KR" altLang="en-US" sz="900" dirty="0" smtClean="0"/>
              <a:t> 쟁탈전이 벌어진다</a:t>
            </a:r>
            <a:r>
              <a:rPr lang="en-US" altLang="ko-KR" sz="900" dirty="0" smtClean="0"/>
              <a:t>. </a:t>
            </a:r>
          </a:p>
          <a:p>
            <a:pPr algn="ctr"/>
            <a:endParaRPr lang="en-US" altLang="ko-KR" sz="900" dirty="0" smtClean="0"/>
          </a:p>
          <a:p>
            <a:pPr algn="ctr"/>
            <a:r>
              <a:rPr lang="ko-KR" altLang="en-US" sz="900" dirty="0" smtClean="0">
                <a:solidFill>
                  <a:srgbClr val="FFC000"/>
                </a:solidFill>
              </a:rPr>
              <a:t>최강 폐인들이 모이는 곳</a:t>
            </a:r>
            <a:endParaRPr lang="en-US" altLang="ko-KR" sz="900" dirty="0" smtClean="0">
              <a:solidFill>
                <a:srgbClr val="FFC000"/>
              </a:solidFill>
            </a:endParaRPr>
          </a:p>
        </p:txBody>
      </p:sp>
      <p:sp>
        <p:nvSpPr>
          <p:cNvPr id="149" name="순서도: 판단 148"/>
          <p:cNvSpPr/>
          <p:nvPr/>
        </p:nvSpPr>
        <p:spPr>
          <a:xfrm>
            <a:off x="4334059" y="2564904"/>
            <a:ext cx="364232" cy="298389"/>
          </a:xfrm>
          <a:prstGeom prst="flowChartDecision">
            <a:avLst/>
          </a:prstGeom>
          <a:solidFill>
            <a:srgbClr val="FF0000">
              <a:alpha val="20000"/>
            </a:srgbClr>
          </a:solidFill>
          <a:ln>
            <a:solidFill>
              <a:srgbClr val="FF000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088760"/>
              </p:ext>
            </p:extLst>
          </p:nvPr>
        </p:nvGraphicFramePr>
        <p:xfrm>
          <a:off x="251521" y="5157192"/>
          <a:ext cx="864095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5"/>
                <a:gridCol w="1512168"/>
                <a:gridCol w="1152128"/>
                <a:gridCol w="1080120"/>
                <a:gridCol w="1152128"/>
                <a:gridCol w="1152128"/>
                <a:gridCol w="1368152"/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성스러운 수레바퀴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문지기의 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풍요의 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순례자의 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이족의 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피니시</a:t>
                      </a:r>
                      <a:r>
                        <a:rPr lang="ko-KR" altLang="en-US" sz="1000" dirty="0" smtClean="0"/>
                        <a:t> 테라</a:t>
                      </a:r>
                      <a:endParaRPr lang="ko-KR" alt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그리드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0 ~ 99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100 ~ 199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200</a:t>
                      </a:r>
                      <a:r>
                        <a:rPr lang="en-US" altLang="ko-KR" sz="1000" baseline="0" dirty="0" smtClean="0"/>
                        <a:t> ~ 299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300</a:t>
                      </a:r>
                      <a:r>
                        <a:rPr lang="en-US" altLang="ko-KR" sz="1000" baseline="0" dirty="0" smtClean="0"/>
                        <a:t> ~ 399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400</a:t>
                      </a:r>
                      <a:r>
                        <a:rPr lang="en-US" altLang="ko-KR" sz="1000" baseline="0" dirty="0" smtClean="0"/>
                        <a:t> ~ 499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500</a:t>
                      </a:r>
                      <a:r>
                        <a:rPr lang="en-US" altLang="ko-KR" sz="1000" baseline="0" dirty="0" smtClean="0"/>
                        <a:t> ~ 599</a:t>
                      </a:r>
                      <a:endParaRPr lang="ko-KR" alt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요새 레벨제한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1~5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6~10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11~15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16~20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21~25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26~30</a:t>
                      </a:r>
                      <a:endParaRPr lang="ko-KR" alt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요새 등급제한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1~2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2~3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3~4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4~5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594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b="1" dirty="0" smtClean="0"/>
              <a:t>100 x 100 </a:t>
            </a:r>
            <a:r>
              <a:rPr lang="ko-KR" altLang="en-US" sz="1600" b="1" dirty="0" smtClean="0"/>
              <a:t>좌표당 요새의 수량 </a:t>
            </a:r>
            <a:endParaRPr lang="en-US" altLang="ko-KR" sz="1600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117935"/>
              </p:ext>
            </p:extLst>
          </p:nvPr>
        </p:nvGraphicFramePr>
        <p:xfrm>
          <a:off x="251521" y="404664"/>
          <a:ext cx="8640959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5"/>
                <a:gridCol w="1512168"/>
                <a:gridCol w="1152128"/>
                <a:gridCol w="1080120"/>
                <a:gridCol w="1152128"/>
                <a:gridCol w="1152128"/>
                <a:gridCol w="1368152"/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성스러운 수레바퀴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문지기의 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풍요의 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순례자의 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이족의 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피니시</a:t>
                      </a:r>
                      <a:r>
                        <a:rPr lang="ko-KR" altLang="en-US" sz="1000" dirty="0" smtClean="0"/>
                        <a:t> 테라</a:t>
                      </a:r>
                      <a:endParaRPr lang="ko-KR" alt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금광 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건설용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500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500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500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500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500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500</a:t>
                      </a:r>
                      <a:endParaRPr lang="ko-KR" alt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마석광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전투용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500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500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500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500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500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500</a:t>
                      </a:r>
                      <a:endParaRPr lang="ko-KR" alt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야만인 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승급재료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1000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1000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1000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1000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1000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1000</a:t>
                      </a:r>
                      <a:endParaRPr lang="ko-KR" alt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야만인 증식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600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600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600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600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600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600</a:t>
                      </a:r>
                      <a:endParaRPr lang="ko-KR" alt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일반거인 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영웅상자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200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200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200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200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200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200</a:t>
                      </a:r>
                      <a:endParaRPr lang="ko-KR" alt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돌격거인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영웅상자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100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100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100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100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100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100</a:t>
                      </a:r>
                      <a:endParaRPr lang="ko-KR" alt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초거인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영웅상자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제한없음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제한없음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제한없음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제한없음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제한없음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제한없음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053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세계를 구성하는 기본단위 블록    </a:t>
            </a:r>
            <a:endParaRPr lang="en-US" altLang="ko-KR" sz="1600" dirty="0" smtClean="0"/>
          </a:p>
        </p:txBody>
      </p:sp>
      <p:pic>
        <p:nvPicPr>
          <p:cNvPr id="19" name="Picture 3" descr="C:\Users\Administrator\Documents\GitHub\TitanSaga\src\Art\bg_block\psd\01_ground_concep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33" y="1592798"/>
            <a:ext cx="8266003" cy="483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E:\fnf\titan\res\concept\3x3bas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112487"/>
            <a:ext cx="2383711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타원형 설명선 20"/>
          <p:cNvSpPr/>
          <p:nvPr/>
        </p:nvSpPr>
        <p:spPr>
          <a:xfrm>
            <a:off x="107504" y="836712"/>
            <a:ext cx="3265722" cy="1512168"/>
          </a:xfrm>
          <a:prstGeom prst="wedgeEllipseCallout">
            <a:avLst>
              <a:gd name="adj1" fmla="val 7078"/>
              <a:gd name="adj2" fmla="val 96448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Layer </a:t>
            </a:r>
            <a:r>
              <a:rPr lang="ko-KR" altLang="en-US" sz="1400" b="1" dirty="0" smtClean="0"/>
              <a:t>땅</a:t>
            </a:r>
            <a:endParaRPr lang="en-US" altLang="ko-KR" sz="1400" b="1" dirty="0" smtClean="0"/>
          </a:p>
          <a:p>
            <a:pPr algn="ctr"/>
            <a:r>
              <a:rPr lang="en-US" altLang="ko-KR" sz="1100" dirty="0" smtClean="0">
                <a:solidFill>
                  <a:schemeClr val="bg1">
                    <a:lumMod val="75000"/>
                  </a:schemeClr>
                </a:solidFill>
              </a:rPr>
              <a:t>3x3</a:t>
            </a:r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</a:rPr>
              <a:t>의</a:t>
            </a:r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 가운데에 건물이 위치함</a:t>
            </a:r>
            <a:r>
              <a:rPr lang="en-US" altLang="ko-KR" sz="11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이미지 </a:t>
            </a:r>
            <a:r>
              <a:rPr lang="en-US" altLang="ko-KR" sz="1100" dirty="0" smtClean="0">
                <a:solidFill>
                  <a:schemeClr val="bg1">
                    <a:lumMod val="75000"/>
                  </a:schemeClr>
                </a:solidFill>
              </a:rPr>
              <a:t>x400, y300</a:t>
            </a:r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중심점 </a:t>
            </a:r>
            <a:r>
              <a:rPr lang="en-US" altLang="ko-KR" sz="1100" dirty="0" smtClean="0">
                <a:solidFill>
                  <a:schemeClr val="bg1">
                    <a:lumMod val="75000"/>
                  </a:schemeClr>
                </a:solidFill>
              </a:rPr>
              <a:t>x200 , y96</a:t>
            </a:r>
          </a:p>
        </p:txBody>
      </p:sp>
      <p:pic>
        <p:nvPicPr>
          <p:cNvPr id="6" name="Picture 3" descr="C:\Users\Administrator\Documents\GitHub\TitanSaga\src\Art\bg_block\str_fortress_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741" y="3029493"/>
            <a:ext cx="815411" cy="90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85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 descr="C:\Users\Administrator\Documents\GitHub\TitanSaga\src\Art\bg_block\psd\03_ground_concep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344" y="1344469"/>
            <a:ext cx="3059832" cy="179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블록 속성    </a:t>
            </a:r>
            <a:endParaRPr lang="en-US" altLang="ko-KR" sz="1600" dirty="0" smtClean="0"/>
          </a:p>
        </p:txBody>
      </p:sp>
      <p:pic>
        <p:nvPicPr>
          <p:cNvPr id="3074" name="Picture 2" descr="C:\Users\Administrator\Documents\GitHub\TitanSaga\src\Art\bg_block\psd\00_ground_concep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008" y="2060848"/>
            <a:ext cx="3059832" cy="179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dministrator\Documents\GitHub\TitanSaga\src\Art\bg_block\psd\01_ground_concep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656" y="2780928"/>
            <a:ext cx="3059832" cy="179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C:\Users\Administrator\Documents\GitHub\TitanSaga\src\Art\bg_block\psd\00_ground_concep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184" y="2060848"/>
            <a:ext cx="3059832" cy="179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C:\Users\Administrator\Documents\GitHub\TitanSaga\src\Art\bg_block\psd\00_ground_concep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344" y="2780928"/>
            <a:ext cx="3059832" cy="179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C:\Users\Administrator\Documents\GitHub\TitanSaga\src\Art\bg_block\psd\02_ground_concep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24" y="2780928"/>
            <a:ext cx="3059832" cy="179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:\Users\Administrator\Documents\GitHub\TitanSaga\src\Art\bg_block\psd\00_ground_concep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184" y="3501008"/>
            <a:ext cx="3059832" cy="179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C:\Users\Administrator\Documents\GitHub\TitanSaga\src\Art\bg_block\psd\00_ground_concep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008" y="3501008"/>
            <a:ext cx="3059832" cy="179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C:\Users\Administrator\Documents\GitHub\TitanSaga\src\Art\bg_block\psd\04_ground_concep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344" y="4221088"/>
            <a:ext cx="3059832" cy="179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타원형 설명선 39"/>
          <p:cNvSpPr/>
          <p:nvPr/>
        </p:nvSpPr>
        <p:spPr>
          <a:xfrm>
            <a:off x="3923928" y="767092"/>
            <a:ext cx="1512168" cy="641468"/>
          </a:xfrm>
          <a:prstGeom prst="wedgeEllipseCallout">
            <a:avLst>
              <a:gd name="adj1" fmla="val -4070"/>
              <a:gd name="adj2" fmla="val 76674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02 </a:t>
            </a:r>
            <a:r>
              <a:rPr lang="ko-KR" altLang="en-US" sz="1100" dirty="0"/>
              <a:t>숲</a:t>
            </a:r>
            <a:r>
              <a:rPr lang="ko-KR" altLang="en-US" sz="1100" dirty="0" smtClean="0"/>
              <a:t> 지역 </a:t>
            </a:r>
            <a:endParaRPr lang="en-US" altLang="ko-KR" sz="1400" b="1" dirty="0" smtClean="0"/>
          </a:p>
        </p:txBody>
      </p:sp>
      <p:sp>
        <p:nvSpPr>
          <p:cNvPr id="41" name="타원형 설명선 40"/>
          <p:cNvSpPr/>
          <p:nvPr/>
        </p:nvSpPr>
        <p:spPr>
          <a:xfrm>
            <a:off x="971600" y="2427492"/>
            <a:ext cx="1584176" cy="641468"/>
          </a:xfrm>
          <a:prstGeom prst="wedgeEllipseCallout">
            <a:avLst>
              <a:gd name="adj1" fmla="val -4070"/>
              <a:gd name="adj2" fmla="val 76674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03 </a:t>
            </a:r>
            <a:r>
              <a:rPr lang="ko-KR" altLang="en-US" sz="1100" dirty="0" smtClean="0"/>
              <a:t>얼</a:t>
            </a:r>
            <a:r>
              <a:rPr lang="ko-KR" altLang="en-US" sz="1100" dirty="0"/>
              <a:t>음</a:t>
            </a:r>
            <a:r>
              <a:rPr lang="ko-KR" altLang="en-US" sz="1100" dirty="0" smtClean="0"/>
              <a:t> 지역 </a:t>
            </a:r>
            <a:endParaRPr lang="en-US" altLang="ko-KR" sz="1400" b="1" dirty="0" smtClean="0"/>
          </a:p>
        </p:txBody>
      </p:sp>
      <p:sp>
        <p:nvSpPr>
          <p:cNvPr id="42" name="타원형 설명선 41"/>
          <p:cNvSpPr/>
          <p:nvPr/>
        </p:nvSpPr>
        <p:spPr>
          <a:xfrm>
            <a:off x="6804756" y="2460194"/>
            <a:ext cx="1512168" cy="641468"/>
          </a:xfrm>
          <a:prstGeom prst="wedgeEllipseCallout">
            <a:avLst>
              <a:gd name="adj1" fmla="val -4070"/>
              <a:gd name="adj2" fmla="val 76674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01 </a:t>
            </a:r>
            <a:r>
              <a:rPr lang="ko-KR" altLang="en-US" sz="1100" dirty="0" smtClean="0"/>
              <a:t>불 지역 </a:t>
            </a:r>
            <a:endParaRPr lang="en-US" altLang="ko-KR" sz="1400" b="1" dirty="0" smtClean="0"/>
          </a:p>
        </p:txBody>
      </p:sp>
      <p:sp>
        <p:nvSpPr>
          <p:cNvPr id="44" name="타원형 설명선 43"/>
          <p:cNvSpPr/>
          <p:nvPr/>
        </p:nvSpPr>
        <p:spPr>
          <a:xfrm>
            <a:off x="3923928" y="2443448"/>
            <a:ext cx="1512168" cy="641468"/>
          </a:xfrm>
          <a:prstGeom prst="wedgeEllipseCallout">
            <a:avLst>
              <a:gd name="adj1" fmla="val -4070"/>
              <a:gd name="adj2" fmla="val 76674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00 </a:t>
            </a:r>
            <a:r>
              <a:rPr lang="ko-KR" altLang="en-US" sz="1100" dirty="0" smtClean="0"/>
              <a:t>일</a:t>
            </a:r>
            <a:r>
              <a:rPr lang="ko-KR" altLang="en-US" sz="1100" dirty="0"/>
              <a:t>반</a:t>
            </a:r>
            <a:r>
              <a:rPr lang="ko-KR" altLang="en-US" sz="1100" dirty="0" smtClean="0"/>
              <a:t> 지역 </a:t>
            </a:r>
            <a:endParaRPr lang="en-US" altLang="ko-KR" sz="1400" b="1" dirty="0" smtClean="0"/>
          </a:p>
        </p:txBody>
      </p:sp>
      <p:pic>
        <p:nvPicPr>
          <p:cNvPr id="45" name="Picture 2" descr="E:\fnf\titan\res\concept\3x3bas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623" y="4325798"/>
            <a:ext cx="792631" cy="59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E:\fnf\titan\res\concept\3x3bas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233" y="4572398"/>
            <a:ext cx="792631" cy="59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E:\fnf\titan\res\concept\3x3bas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654" y="4817522"/>
            <a:ext cx="792631" cy="59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타원형 설명선 48"/>
          <p:cNvSpPr/>
          <p:nvPr/>
        </p:nvSpPr>
        <p:spPr>
          <a:xfrm>
            <a:off x="3779616" y="4005064"/>
            <a:ext cx="1872799" cy="641468"/>
          </a:xfrm>
          <a:prstGeom prst="wedgeEllipseCallout">
            <a:avLst>
              <a:gd name="adj1" fmla="val -4070"/>
              <a:gd name="adj2" fmla="val 76674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04 </a:t>
            </a:r>
            <a:r>
              <a:rPr lang="ko-KR" altLang="en-US" sz="1100" dirty="0" smtClean="0"/>
              <a:t>신</a:t>
            </a:r>
            <a:r>
              <a:rPr lang="ko-KR" altLang="en-US" sz="1100" dirty="0"/>
              <a:t>비</a:t>
            </a:r>
            <a:r>
              <a:rPr lang="ko-KR" altLang="en-US" sz="1100" dirty="0" smtClean="0"/>
              <a:t> 지역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>
                <a:solidFill>
                  <a:srgbClr val="FF0000"/>
                </a:solidFill>
              </a:rPr>
              <a:t>유저 접근 금지 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  <p:pic>
        <p:nvPicPr>
          <p:cNvPr id="20" name="Picture 3" descr="C:\Users\Administrator\Documents\GitHub\TitanSaga\src\Art\bg_block\str_fortress_a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458" y="4517602"/>
            <a:ext cx="319551" cy="35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17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월드지도의 요새들 </a:t>
            </a:r>
            <a:endParaRPr lang="en-US" altLang="ko-KR" sz="1600" dirty="0" smtClean="0"/>
          </a:p>
        </p:txBody>
      </p:sp>
      <p:sp>
        <p:nvSpPr>
          <p:cNvPr id="49" name="사각형 설명선 48"/>
          <p:cNvSpPr/>
          <p:nvPr/>
        </p:nvSpPr>
        <p:spPr>
          <a:xfrm>
            <a:off x="165961" y="908720"/>
            <a:ext cx="4622064" cy="1406153"/>
          </a:xfrm>
          <a:prstGeom prst="wedgeRectCallout">
            <a:avLst>
              <a:gd name="adj1" fmla="val 26211"/>
              <a:gd name="adj2" fmla="val 4716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1. </a:t>
            </a:r>
            <a:r>
              <a:rPr lang="ko-KR" altLang="en-US" sz="1400" b="1" dirty="0" smtClean="0"/>
              <a:t>유저의 요새</a:t>
            </a:r>
            <a:endParaRPr lang="en-US" altLang="ko-KR" sz="1400" b="1" dirty="0" smtClean="0"/>
          </a:p>
          <a:p>
            <a:pPr algn="ctr"/>
            <a:r>
              <a:rPr lang="ko-KR" altLang="en-US" sz="1000" dirty="0" smtClean="0"/>
              <a:t>요새 조각을 모아서 </a:t>
            </a:r>
            <a:r>
              <a:rPr lang="en-US" altLang="ko-KR" sz="1000" dirty="0" smtClean="0"/>
              <a:t>5</a:t>
            </a:r>
            <a:r>
              <a:rPr lang="ko-KR" altLang="en-US" sz="1000" dirty="0" smtClean="0"/>
              <a:t>성까지 성장시킨다</a:t>
            </a:r>
            <a:r>
              <a:rPr lang="en-US" altLang="ko-KR" sz="1000" dirty="0" smtClean="0"/>
              <a:t>.</a:t>
            </a:r>
            <a:endParaRPr lang="en-US" altLang="ko-KR" sz="1000" dirty="0"/>
          </a:p>
          <a:p>
            <a:pPr algn="ctr"/>
            <a:r>
              <a:rPr lang="ko-KR" altLang="en-US" sz="1000" dirty="0" err="1" smtClean="0">
                <a:solidFill>
                  <a:srgbClr val="FFC000"/>
                </a:solidFill>
              </a:rPr>
              <a:t>클리어</a:t>
            </a:r>
            <a:r>
              <a:rPr lang="ko-KR" altLang="en-US" sz="1000" dirty="0" smtClean="0">
                <a:solidFill>
                  <a:srgbClr val="FFC000"/>
                </a:solidFill>
              </a:rPr>
              <a:t> 보상 </a:t>
            </a:r>
            <a:r>
              <a:rPr lang="en-US" altLang="ko-KR" sz="1000" dirty="0" smtClean="0">
                <a:solidFill>
                  <a:srgbClr val="FFC000"/>
                </a:solidFill>
              </a:rPr>
              <a:t>: </a:t>
            </a:r>
            <a:r>
              <a:rPr lang="ko-KR" altLang="en-US" sz="1000" dirty="0" smtClean="0">
                <a:solidFill>
                  <a:srgbClr val="FFC000"/>
                </a:solidFill>
              </a:rPr>
              <a:t>랜덤 조각상자</a:t>
            </a:r>
            <a:endParaRPr lang="en-US" altLang="ko-KR" sz="1000" dirty="0" smtClean="0">
              <a:solidFill>
                <a:srgbClr val="FFC000"/>
              </a:solidFill>
            </a:endParaRPr>
          </a:p>
          <a:p>
            <a:pPr algn="ctr"/>
            <a:endParaRPr lang="en-US" altLang="ko-KR" sz="1000" dirty="0">
              <a:solidFill>
                <a:srgbClr val="92D050"/>
              </a:solidFill>
            </a:endParaRPr>
          </a:p>
          <a:p>
            <a:pPr algn="ctr"/>
            <a:endParaRPr lang="en-US" altLang="ko-KR" sz="1000" dirty="0" smtClean="0">
              <a:solidFill>
                <a:srgbClr val="92D050"/>
              </a:solidFill>
            </a:endParaRPr>
          </a:p>
          <a:p>
            <a:pPr algn="ctr"/>
            <a:endParaRPr lang="en-US" altLang="ko-KR" sz="1000" dirty="0">
              <a:solidFill>
                <a:srgbClr val="92D050"/>
              </a:solidFill>
            </a:endParaRPr>
          </a:p>
          <a:p>
            <a:pPr algn="ctr"/>
            <a:endParaRPr lang="en-US" altLang="ko-KR" sz="1000" dirty="0" smtClean="0">
              <a:solidFill>
                <a:srgbClr val="92D05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92D050"/>
                </a:solidFill>
              </a:rPr>
              <a:t>     ★               ★★             ★★★           ★★★★        ★★★★★                         </a:t>
            </a:r>
            <a:endParaRPr lang="ko-KR" altLang="en-US" sz="1000" dirty="0">
              <a:solidFill>
                <a:srgbClr val="92D050"/>
              </a:solidFill>
            </a:endParaRPr>
          </a:p>
        </p:txBody>
      </p:sp>
      <p:pic>
        <p:nvPicPr>
          <p:cNvPr id="50" name="Picture 2" descr="C:\work_2015\titan\proto\Sprites\Unit\ISO_Unit_Castle_b_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392" y="1471323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3" descr="C:\work_2015\titan\proto\Sprites\Unit\ISO_Unit_Castle_c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481319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C:\work_2015\titan\proto\Sprites\Unit\ISO_Unit_Castle_d_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584" y="1467406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464919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11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52" y="1471323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사각형 설명선 63"/>
          <p:cNvSpPr/>
          <p:nvPr/>
        </p:nvSpPr>
        <p:spPr>
          <a:xfrm>
            <a:off x="165961" y="2400610"/>
            <a:ext cx="4622064" cy="1406153"/>
          </a:xfrm>
          <a:prstGeom prst="wedgeRectCallout">
            <a:avLst>
              <a:gd name="adj1" fmla="val 26211"/>
              <a:gd name="adj2" fmla="val 4716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2. </a:t>
            </a:r>
            <a:r>
              <a:rPr lang="ko-KR" altLang="en-US" sz="1400" b="1" dirty="0" smtClean="0"/>
              <a:t>야만인의 요새</a:t>
            </a:r>
            <a:endParaRPr lang="en-US" altLang="ko-KR" sz="1400" b="1" dirty="0" smtClean="0"/>
          </a:p>
          <a:p>
            <a:pPr algn="ctr"/>
            <a:r>
              <a:rPr lang="en-US" altLang="ko-KR" sz="1000" dirty="0" smtClean="0"/>
              <a:t>‘</a:t>
            </a:r>
            <a:r>
              <a:rPr lang="ko-KR" altLang="en-US" sz="1000" dirty="0" err="1" smtClean="0"/>
              <a:t>잡몹</a:t>
            </a:r>
            <a:r>
              <a:rPr lang="en-US" altLang="ko-KR" sz="1000" dirty="0" smtClean="0"/>
              <a:t>’</a:t>
            </a:r>
            <a:r>
              <a:rPr lang="ko-KR" altLang="en-US" sz="1000" dirty="0" smtClean="0"/>
              <a:t>이 다스리는 요새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유저처럼 성장한다</a:t>
            </a:r>
            <a:r>
              <a:rPr lang="en-US" altLang="ko-KR" sz="1000" dirty="0" smtClean="0"/>
              <a:t>. </a:t>
            </a:r>
            <a:endParaRPr lang="en-US" altLang="ko-KR" sz="1000" dirty="0"/>
          </a:p>
          <a:p>
            <a:pPr algn="ctr"/>
            <a:r>
              <a:rPr lang="ko-KR" altLang="en-US" sz="1000" dirty="0" err="1" smtClean="0">
                <a:solidFill>
                  <a:srgbClr val="FFC000"/>
                </a:solidFill>
              </a:rPr>
              <a:t>클리어</a:t>
            </a:r>
            <a:r>
              <a:rPr lang="ko-KR" altLang="en-US" sz="1000" dirty="0" smtClean="0">
                <a:solidFill>
                  <a:srgbClr val="FFC000"/>
                </a:solidFill>
              </a:rPr>
              <a:t> 보상 </a:t>
            </a:r>
            <a:r>
              <a:rPr lang="en-US" altLang="ko-KR" sz="1000" dirty="0" smtClean="0">
                <a:solidFill>
                  <a:srgbClr val="FFC000"/>
                </a:solidFill>
              </a:rPr>
              <a:t>: </a:t>
            </a:r>
            <a:r>
              <a:rPr lang="ko-KR" altLang="en-US" sz="1000" dirty="0" smtClean="0">
                <a:solidFill>
                  <a:srgbClr val="FFC000"/>
                </a:solidFill>
              </a:rPr>
              <a:t>랜덤 조각상자</a:t>
            </a:r>
            <a:endParaRPr lang="en-US" altLang="ko-KR" sz="1000" dirty="0" smtClean="0">
              <a:solidFill>
                <a:srgbClr val="FFC000"/>
              </a:solidFill>
            </a:endParaRPr>
          </a:p>
          <a:p>
            <a:pPr algn="ctr"/>
            <a:endParaRPr lang="en-US" altLang="ko-KR" sz="1000" dirty="0">
              <a:solidFill>
                <a:srgbClr val="92D050"/>
              </a:solidFill>
            </a:endParaRPr>
          </a:p>
          <a:p>
            <a:pPr algn="ctr"/>
            <a:endParaRPr lang="en-US" altLang="ko-KR" sz="1000" dirty="0" smtClean="0">
              <a:solidFill>
                <a:srgbClr val="92D050"/>
              </a:solidFill>
            </a:endParaRPr>
          </a:p>
          <a:p>
            <a:pPr algn="ctr"/>
            <a:endParaRPr lang="en-US" altLang="ko-KR" sz="1000" dirty="0">
              <a:solidFill>
                <a:srgbClr val="92D050"/>
              </a:solidFill>
            </a:endParaRPr>
          </a:p>
          <a:p>
            <a:pPr algn="ctr"/>
            <a:endParaRPr lang="en-US" altLang="ko-KR" sz="1000" dirty="0" smtClean="0">
              <a:solidFill>
                <a:srgbClr val="92D05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92D050"/>
                </a:solidFill>
              </a:rPr>
              <a:t>     ★               ★★             ★★★           ★★★★        ★★★★★                         </a:t>
            </a:r>
            <a:endParaRPr lang="ko-KR" altLang="en-US" sz="1000" dirty="0">
              <a:solidFill>
                <a:srgbClr val="92D050"/>
              </a:solidFill>
            </a:endParaRPr>
          </a:p>
        </p:txBody>
      </p:sp>
      <p:sp>
        <p:nvSpPr>
          <p:cNvPr id="65" name="사각형 설명선 64"/>
          <p:cNvSpPr/>
          <p:nvPr/>
        </p:nvSpPr>
        <p:spPr>
          <a:xfrm>
            <a:off x="165961" y="3882265"/>
            <a:ext cx="4622064" cy="1406153"/>
          </a:xfrm>
          <a:prstGeom prst="wedgeRectCallout">
            <a:avLst>
              <a:gd name="adj1" fmla="val 26211"/>
              <a:gd name="adj2" fmla="val 4716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3. </a:t>
            </a:r>
            <a:r>
              <a:rPr lang="ko-KR" altLang="en-US" sz="1400" b="1" dirty="0" smtClean="0"/>
              <a:t>채집용 요새</a:t>
            </a:r>
            <a:endParaRPr lang="en-US" altLang="ko-KR" sz="1400" b="1" dirty="0" smtClean="0"/>
          </a:p>
          <a:p>
            <a:pPr algn="ctr"/>
            <a:r>
              <a:rPr lang="ko-KR" altLang="en-US" sz="1000" dirty="0" smtClean="0"/>
              <a:t>중심지에 가까울 수록 </a:t>
            </a:r>
            <a:r>
              <a:rPr lang="ko-KR" altLang="en-US" sz="1000" dirty="0" err="1" smtClean="0"/>
              <a:t>고등급의</a:t>
            </a:r>
            <a:r>
              <a:rPr lang="ko-KR" altLang="en-US" sz="1000" dirty="0" smtClean="0"/>
              <a:t> 광산이 분포한다</a:t>
            </a:r>
            <a:r>
              <a:rPr lang="en-US" altLang="ko-KR" sz="1000" dirty="0" smtClean="0"/>
              <a:t>.</a:t>
            </a:r>
            <a:endParaRPr lang="en-US" altLang="ko-KR" sz="1000" dirty="0"/>
          </a:p>
          <a:p>
            <a:pPr algn="ctr"/>
            <a:r>
              <a:rPr lang="ko-KR" altLang="en-US" sz="1000" dirty="0" err="1" smtClean="0">
                <a:solidFill>
                  <a:srgbClr val="FFC000"/>
                </a:solidFill>
              </a:rPr>
              <a:t>클리어</a:t>
            </a:r>
            <a:r>
              <a:rPr lang="ko-KR" altLang="en-US" sz="1000" dirty="0" smtClean="0">
                <a:solidFill>
                  <a:srgbClr val="FFC000"/>
                </a:solidFill>
              </a:rPr>
              <a:t> 보상 </a:t>
            </a:r>
            <a:r>
              <a:rPr lang="en-US" altLang="ko-KR" sz="1000" dirty="0" smtClean="0">
                <a:solidFill>
                  <a:srgbClr val="FFC000"/>
                </a:solidFill>
              </a:rPr>
              <a:t>: </a:t>
            </a:r>
            <a:r>
              <a:rPr lang="ko-KR" altLang="en-US" sz="1000" dirty="0" smtClean="0">
                <a:solidFill>
                  <a:srgbClr val="FFC000"/>
                </a:solidFill>
              </a:rPr>
              <a:t>자원을 수집할 수 있다</a:t>
            </a:r>
            <a:r>
              <a:rPr lang="en-US" altLang="ko-KR" sz="1000" dirty="0" smtClean="0">
                <a:solidFill>
                  <a:srgbClr val="FFC000"/>
                </a:solidFill>
              </a:rPr>
              <a:t>.</a:t>
            </a:r>
          </a:p>
          <a:p>
            <a:pPr algn="ctr"/>
            <a:endParaRPr lang="en-US" altLang="ko-KR" sz="1000" dirty="0">
              <a:solidFill>
                <a:srgbClr val="92D050"/>
              </a:solidFill>
            </a:endParaRPr>
          </a:p>
          <a:p>
            <a:pPr algn="ctr"/>
            <a:endParaRPr lang="en-US" altLang="ko-KR" sz="1000" dirty="0" smtClean="0">
              <a:solidFill>
                <a:srgbClr val="92D050"/>
              </a:solidFill>
            </a:endParaRPr>
          </a:p>
          <a:p>
            <a:pPr algn="ctr"/>
            <a:endParaRPr lang="en-US" altLang="ko-KR" sz="1000" dirty="0">
              <a:solidFill>
                <a:srgbClr val="92D050"/>
              </a:solidFill>
            </a:endParaRPr>
          </a:p>
          <a:p>
            <a:pPr algn="ctr"/>
            <a:endParaRPr lang="en-US" altLang="ko-KR" sz="1000" dirty="0" smtClean="0">
              <a:solidFill>
                <a:srgbClr val="92D05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92D050"/>
                </a:solidFill>
              </a:rPr>
              <a:t>     ★               ★★             ★★★           ★★★★        ★★★★★                         </a:t>
            </a:r>
            <a:endParaRPr lang="ko-KR" altLang="en-US" sz="1000" dirty="0">
              <a:solidFill>
                <a:srgbClr val="92D050"/>
              </a:solidFill>
            </a:endParaRPr>
          </a:p>
        </p:txBody>
      </p:sp>
      <p:sp>
        <p:nvSpPr>
          <p:cNvPr id="66" name="사각형 설명선 65"/>
          <p:cNvSpPr/>
          <p:nvPr/>
        </p:nvSpPr>
        <p:spPr>
          <a:xfrm>
            <a:off x="4932040" y="921509"/>
            <a:ext cx="4032448" cy="4379699"/>
          </a:xfrm>
          <a:prstGeom prst="wedgeRectCallout">
            <a:avLst>
              <a:gd name="adj1" fmla="val 26211"/>
              <a:gd name="adj2" fmla="val 4716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4. </a:t>
            </a:r>
            <a:r>
              <a:rPr lang="ko-KR" altLang="en-US" sz="1400" b="1" dirty="0" smtClean="0"/>
              <a:t>배회하는 거인들</a:t>
            </a:r>
            <a:endParaRPr lang="en-US" altLang="ko-KR" sz="1400" b="1" dirty="0" smtClean="0"/>
          </a:p>
          <a:p>
            <a:pPr algn="ctr"/>
            <a:r>
              <a:rPr lang="ko-KR" altLang="en-US" sz="1000" dirty="0" smtClean="0">
                <a:solidFill>
                  <a:srgbClr val="FFC000"/>
                </a:solidFill>
              </a:rPr>
              <a:t>배고픔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&gt; </a:t>
            </a:r>
            <a:r>
              <a:rPr lang="ko-KR" altLang="en-US" sz="1000" dirty="0" smtClean="0"/>
              <a:t>유저공격 </a:t>
            </a:r>
            <a:r>
              <a:rPr lang="en-US" altLang="ko-KR" sz="1000" dirty="0" smtClean="0"/>
              <a:t>&gt; </a:t>
            </a:r>
            <a:r>
              <a:rPr lang="ko-KR" altLang="en-US" sz="1000" dirty="0" smtClean="0"/>
              <a:t>배부름 </a:t>
            </a:r>
            <a:r>
              <a:rPr lang="en-US" altLang="ko-KR" sz="1000" dirty="0" smtClean="0"/>
              <a:t>&gt; </a:t>
            </a:r>
            <a:r>
              <a:rPr lang="ko-KR" altLang="en-US" sz="1000" dirty="0" smtClean="0">
                <a:solidFill>
                  <a:srgbClr val="FFC000"/>
                </a:solidFill>
              </a:rPr>
              <a:t>배고픔</a:t>
            </a:r>
            <a:r>
              <a:rPr lang="ko-KR" altLang="en-US" sz="1000" dirty="0" smtClean="0"/>
              <a:t> 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배회하다가 </a:t>
            </a:r>
            <a:r>
              <a:rPr lang="ko-KR" altLang="en-US" sz="1000" dirty="0" smtClean="0">
                <a:solidFill>
                  <a:srgbClr val="FFC000"/>
                </a:solidFill>
              </a:rPr>
              <a:t>배고픔</a:t>
            </a:r>
            <a:r>
              <a:rPr lang="ko-KR" altLang="en-US" sz="1000" dirty="0" smtClean="0"/>
              <a:t> 상태일 때 요</a:t>
            </a:r>
            <a:r>
              <a:rPr lang="ko-KR" altLang="en-US" sz="1000" dirty="0"/>
              <a:t>새</a:t>
            </a:r>
            <a:r>
              <a:rPr lang="ko-KR" altLang="en-US" sz="1000" dirty="0" smtClean="0"/>
              <a:t>를 만나면 침입한다</a:t>
            </a:r>
            <a:r>
              <a:rPr lang="en-US" altLang="ko-KR" sz="1000" dirty="0" smtClean="0"/>
              <a:t>. </a:t>
            </a:r>
          </a:p>
          <a:p>
            <a:pPr algn="ctr"/>
            <a:r>
              <a:rPr lang="ko-KR" altLang="en-US" sz="1000" dirty="0" smtClean="0"/>
              <a:t>건물엔 관심이 없고 병사만 잡아먹는다</a:t>
            </a:r>
            <a:r>
              <a:rPr lang="en-US" altLang="ko-KR" sz="1000" dirty="0" smtClean="0"/>
              <a:t>.(</a:t>
            </a:r>
            <a:r>
              <a:rPr lang="ko-KR" altLang="en-US" sz="1000" dirty="0" smtClean="0"/>
              <a:t>그러기 위해 방벽을 부숨</a:t>
            </a:r>
            <a:r>
              <a:rPr lang="en-US" altLang="ko-KR" sz="1000" dirty="0" smtClean="0"/>
              <a:t>)</a:t>
            </a:r>
          </a:p>
          <a:p>
            <a:pPr algn="ctr"/>
            <a:endParaRPr lang="en-US" altLang="ko-KR" sz="1000" dirty="0" smtClean="0"/>
          </a:p>
          <a:p>
            <a:pPr algn="ctr"/>
            <a:r>
              <a:rPr lang="ko-KR" altLang="en-US" sz="1000" dirty="0" smtClean="0"/>
              <a:t>이벤트로 </a:t>
            </a:r>
            <a:r>
              <a:rPr lang="ko-KR" altLang="en-US" sz="1000" b="1" dirty="0" smtClean="0"/>
              <a:t>신비지역</a:t>
            </a:r>
            <a:r>
              <a:rPr lang="ko-KR" altLang="en-US" sz="1000" dirty="0" smtClean="0"/>
              <a:t>에서 대거 출몰하기도 한다</a:t>
            </a:r>
            <a:r>
              <a:rPr lang="en-US" altLang="ko-KR" sz="1000" dirty="0" smtClean="0"/>
              <a:t>.</a:t>
            </a:r>
          </a:p>
          <a:p>
            <a:pPr algn="ctr"/>
            <a:endParaRPr lang="en-US" altLang="ko-KR" sz="1000" dirty="0" smtClean="0">
              <a:solidFill>
                <a:srgbClr val="FFC000"/>
              </a:solidFill>
            </a:endParaRPr>
          </a:p>
          <a:p>
            <a:pPr algn="ctr"/>
            <a:r>
              <a:rPr lang="ko-KR" altLang="en-US" sz="1000" dirty="0" err="1" smtClean="0">
                <a:solidFill>
                  <a:srgbClr val="FFC000"/>
                </a:solidFill>
              </a:rPr>
              <a:t>클리어</a:t>
            </a:r>
            <a:r>
              <a:rPr lang="ko-KR" altLang="en-US" sz="1000" dirty="0" smtClean="0">
                <a:solidFill>
                  <a:srgbClr val="FFC000"/>
                </a:solidFill>
              </a:rPr>
              <a:t> 보상 </a:t>
            </a:r>
            <a:r>
              <a:rPr lang="en-US" altLang="ko-KR" sz="1000" dirty="0" smtClean="0">
                <a:solidFill>
                  <a:srgbClr val="FFC000"/>
                </a:solidFill>
              </a:rPr>
              <a:t>: </a:t>
            </a:r>
            <a:r>
              <a:rPr lang="ko-KR" altLang="en-US" sz="1000" dirty="0" err="1" smtClean="0">
                <a:solidFill>
                  <a:srgbClr val="FFC000"/>
                </a:solidFill>
              </a:rPr>
              <a:t>크리스탈</a:t>
            </a:r>
            <a:r>
              <a:rPr lang="en-US" altLang="ko-KR" sz="1000" dirty="0" smtClean="0">
                <a:solidFill>
                  <a:srgbClr val="FFC000"/>
                </a:solidFill>
              </a:rPr>
              <a:t>, </a:t>
            </a:r>
            <a:r>
              <a:rPr lang="ko-KR" altLang="en-US" sz="1000" dirty="0" smtClean="0">
                <a:solidFill>
                  <a:srgbClr val="FFC000"/>
                </a:solidFill>
              </a:rPr>
              <a:t>랜덤 조각상자</a:t>
            </a:r>
            <a:endParaRPr lang="en-US" altLang="ko-KR" sz="1000" dirty="0" smtClean="0">
              <a:solidFill>
                <a:srgbClr val="FFC000"/>
              </a:solidFill>
            </a:endParaRPr>
          </a:p>
          <a:p>
            <a:pPr algn="ctr"/>
            <a:endParaRPr lang="en-US" altLang="ko-KR" sz="1000" dirty="0">
              <a:solidFill>
                <a:srgbClr val="FFC000"/>
              </a:solidFill>
            </a:endParaRPr>
          </a:p>
          <a:p>
            <a:pPr algn="ctr"/>
            <a:endParaRPr lang="en-US" altLang="ko-KR" sz="1000" dirty="0" smtClean="0">
              <a:solidFill>
                <a:srgbClr val="FFC000"/>
              </a:solidFill>
            </a:endParaRPr>
          </a:p>
          <a:p>
            <a:pPr algn="ctr"/>
            <a:endParaRPr lang="en-US" altLang="ko-KR" sz="1000" dirty="0">
              <a:solidFill>
                <a:srgbClr val="FFC000"/>
              </a:solidFill>
            </a:endParaRPr>
          </a:p>
          <a:p>
            <a:pPr algn="ctr"/>
            <a:endParaRPr lang="en-US" altLang="ko-KR" sz="1000" dirty="0" smtClean="0">
              <a:solidFill>
                <a:srgbClr val="FFC000"/>
              </a:solidFill>
            </a:endParaRPr>
          </a:p>
          <a:p>
            <a:pPr algn="ctr"/>
            <a:endParaRPr lang="en-US" altLang="ko-KR" sz="1000" dirty="0">
              <a:solidFill>
                <a:srgbClr val="FFC000"/>
              </a:solidFill>
            </a:endParaRPr>
          </a:p>
          <a:p>
            <a:pPr algn="ctr"/>
            <a:endParaRPr lang="en-US" altLang="ko-KR" sz="1000" dirty="0" smtClean="0">
              <a:solidFill>
                <a:srgbClr val="FFC000"/>
              </a:solidFill>
            </a:endParaRPr>
          </a:p>
          <a:p>
            <a:pPr algn="ctr"/>
            <a:endParaRPr lang="en-US" altLang="ko-KR" sz="1000" dirty="0">
              <a:solidFill>
                <a:srgbClr val="FFC000"/>
              </a:solidFill>
            </a:endParaRPr>
          </a:p>
          <a:p>
            <a:pPr algn="ctr"/>
            <a:endParaRPr lang="en-US" altLang="ko-KR" sz="1000" dirty="0" smtClean="0">
              <a:solidFill>
                <a:srgbClr val="FFC000"/>
              </a:solidFill>
            </a:endParaRPr>
          </a:p>
          <a:p>
            <a:pPr algn="ctr"/>
            <a:endParaRPr lang="en-US" altLang="ko-KR" sz="1000" dirty="0">
              <a:solidFill>
                <a:srgbClr val="FFC000"/>
              </a:solidFill>
            </a:endParaRPr>
          </a:p>
          <a:p>
            <a:pPr algn="ctr"/>
            <a:endParaRPr lang="en-US" altLang="ko-KR" sz="1000" dirty="0" smtClean="0">
              <a:solidFill>
                <a:srgbClr val="FFC000"/>
              </a:solidFill>
            </a:endParaRPr>
          </a:p>
          <a:p>
            <a:pPr algn="ctr"/>
            <a:endParaRPr lang="en-US" altLang="ko-KR" sz="1000" dirty="0" smtClean="0">
              <a:solidFill>
                <a:srgbClr val="FFC000"/>
              </a:solidFill>
            </a:endParaRPr>
          </a:p>
          <a:p>
            <a:pPr algn="ctr"/>
            <a:endParaRPr lang="en-US" altLang="ko-KR" sz="1000" dirty="0" smtClean="0">
              <a:solidFill>
                <a:srgbClr val="92D050"/>
              </a:solidFill>
            </a:endParaRPr>
          </a:p>
          <a:p>
            <a:pPr algn="ctr"/>
            <a:endParaRPr lang="en-US" altLang="ko-KR" sz="1000" dirty="0">
              <a:solidFill>
                <a:srgbClr val="92D050"/>
              </a:solidFill>
            </a:endParaRPr>
          </a:p>
          <a:p>
            <a:pPr algn="ctr"/>
            <a:endParaRPr lang="en-US" altLang="ko-KR" sz="1000" dirty="0" smtClean="0">
              <a:solidFill>
                <a:srgbClr val="92D05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92D050"/>
                </a:solidFill>
              </a:rPr>
              <a:t>거인             돌격거인            초 거인</a:t>
            </a:r>
            <a:endParaRPr lang="ko-KR" altLang="en-US" sz="1000" dirty="0">
              <a:solidFill>
                <a:srgbClr val="92D050"/>
              </a:solidFill>
            </a:endParaRPr>
          </a:p>
        </p:txBody>
      </p:sp>
      <p:pic>
        <p:nvPicPr>
          <p:cNvPr id="67" name="Picture 6" descr="C:\work_2015\titan\proto\Sprites\Unit\ISO_Unit_Dungeon_a_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97" y="2910890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7" descr="C:\work_2015\titan\proto\Sprites\Unit\ISO_Unit_Dungeon_b_0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470" y="2924944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8" descr="C:\work_2015\titan\proto\Sprites\Unit\ISO_Unit_Dungeon_c_0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913222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9" descr="C:\work_2015\titan\proto\Sprites\Unit\ISO_Unit_Dungeon_d_01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584" y="2895220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0" descr="C:\work_2015\titan\proto\Sprites\Unit\ISO_Unit_Dungeon_e_01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913222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12" descr="C:\work_2015\titan\proto\Sprites\Unit\ISO_Unit_Mineperidot_e_01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759" y="4221088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18" descr="C:\work_2015\titan\proto\Sprites\Unit\ISO_Unit_Mineperidot_a_01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31" y="4225081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19" descr="C:\work_2015\titan\proto\Sprites\Unit\ISO_Unit_Mineperidot_b_01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663" y="4227298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8" y="4227298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1" descr="C:\work_2015\titan\proto\Sprites\Unit\ISO_Unit_Mineperidot_d_01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471" y="4227060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13" descr="C:\work_2015\titan\proto\Sprites\Unit\ISO_Unit_Minegold_a_01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421558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14" descr="C:\work_2015\titan\proto\Sprites\Unit\ISO_Unit_Minegold_b_01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414595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136" y="4405321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16" descr="C:\work_2015\titan\proto\Sprites\Unit\ISO_Unit_Minegold_d_01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471" y="4416495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17" descr="C:\work_2015\titan\proto\Sprites\Unit\ISO_Unit_Minegold_e_01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300" y="4421558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6" descr="C:\work_2015\titan\proto\Sprites\g01.pn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08104" y="3713068"/>
            <a:ext cx="576064" cy="87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7" descr="C:\work_2015\titan\proto\Sprites\g02.pn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44208" y="3616620"/>
            <a:ext cx="660590" cy="96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5" descr="C:\work_2015\titan\proto\Sprites\g03.png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02492" y="3331355"/>
            <a:ext cx="813924" cy="132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타원형 설명선 34"/>
          <p:cNvSpPr/>
          <p:nvPr/>
        </p:nvSpPr>
        <p:spPr>
          <a:xfrm>
            <a:off x="35496" y="344289"/>
            <a:ext cx="1440160" cy="742994"/>
          </a:xfrm>
          <a:prstGeom prst="wedgeEllipseCallout">
            <a:avLst>
              <a:gd name="adj1" fmla="val 9850"/>
              <a:gd name="adj2" fmla="val 69297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/>
              <a:t>요새 안에 있는 것들 </a:t>
            </a:r>
            <a:endParaRPr lang="en-US" altLang="ko-KR" sz="700" dirty="0" smtClean="0"/>
          </a:p>
          <a:p>
            <a:pPr algn="ctr"/>
            <a:r>
              <a:rPr lang="ko-KR" altLang="en-US" sz="800" b="1" dirty="0" smtClean="0"/>
              <a:t>영웅</a:t>
            </a:r>
            <a:r>
              <a:rPr lang="en-US" altLang="ko-KR" sz="800" b="1" dirty="0" smtClean="0"/>
              <a:t>, </a:t>
            </a:r>
            <a:r>
              <a:rPr lang="ko-KR" altLang="en-US" sz="800" b="1" dirty="0" smtClean="0"/>
              <a:t>병사</a:t>
            </a:r>
            <a:r>
              <a:rPr lang="en-US" altLang="ko-KR" sz="800" b="1" dirty="0" smtClean="0"/>
              <a:t>, </a:t>
            </a:r>
            <a:r>
              <a:rPr lang="ko-KR" altLang="en-US" sz="800" b="1" dirty="0" smtClean="0"/>
              <a:t>기갑</a:t>
            </a:r>
            <a:endParaRPr lang="en-US" altLang="ko-KR" sz="800" b="1" dirty="0" smtClean="0"/>
          </a:p>
          <a:p>
            <a:pPr algn="ctr"/>
            <a:endParaRPr lang="en-US" altLang="ko-KR" sz="700" dirty="0" smtClean="0"/>
          </a:p>
          <a:p>
            <a:pPr algn="ctr"/>
            <a:endParaRPr lang="en-US" altLang="ko-KR" sz="700" dirty="0" smtClean="0"/>
          </a:p>
        </p:txBody>
      </p:sp>
      <p:sp>
        <p:nvSpPr>
          <p:cNvPr id="36" name="타원형 설명선 35"/>
          <p:cNvSpPr/>
          <p:nvPr/>
        </p:nvSpPr>
        <p:spPr>
          <a:xfrm>
            <a:off x="-28700" y="2094932"/>
            <a:ext cx="1427031" cy="787302"/>
          </a:xfrm>
          <a:prstGeom prst="wedgeEllipseCallout">
            <a:avLst>
              <a:gd name="adj1" fmla="val 4332"/>
              <a:gd name="adj2" fmla="val 64846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/>
              <a:t>요새 안에 있는 것들</a:t>
            </a:r>
            <a:endParaRPr lang="en-US" altLang="ko-KR" sz="700" dirty="0" smtClean="0"/>
          </a:p>
          <a:p>
            <a:pPr algn="ctr"/>
            <a:r>
              <a:rPr lang="ko-KR" altLang="en-US" sz="800" b="1" dirty="0" smtClean="0"/>
              <a:t>야만인</a:t>
            </a:r>
            <a:endParaRPr lang="en-US" altLang="ko-KR" sz="800" b="1" dirty="0"/>
          </a:p>
          <a:p>
            <a:pPr algn="ctr"/>
            <a:endParaRPr lang="en-US" altLang="ko-KR" sz="700" dirty="0" smtClean="0"/>
          </a:p>
          <a:p>
            <a:pPr algn="ctr"/>
            <a:endParaRPr lang="en-US" altLang="ko-KR" sz="700" dirty="0" smtClean="0"/>
          </a:p>
        </p:txBody>
      </p:sp>
      <p:pic>
        <p:nvPicPr>
          <p:cNvPr id="37" name="Picture 4" descr="C:\work_2015\titan\proto\Sprites\c02.pn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90" y="823187"/>
            <a:ext cx="20803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" descr="C:\work_2015\titan\proto\Sprites\c01.png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20" y="721565"/>
            <a:ext cx="326732" cy="47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C:\work_2015\titan\proto\Sprites\s02.png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8" y="921509"/>
            <a:ext cx="297903" cy="24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C:\work_2015\titan\proto\Sprites\c03.png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33" y="2490934"/>
            <a:ext cx="243327" cy="39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사각형 설명선 40"/>
          <p:cNvSpPr/>
          <p:nvPr/>
        </p:nvSpPr>
        <p:spPr>
          <a:xfrm>
            <a:off x="165961" y="5373216"/>
            <a:ext cx="8798528" cy="1447895"/>
          </a:xfrm>
          <a:prstGeom prst="wedgeRectCallout">
            <a:avLst>
              <a:gd name="adj1" fmla="val -8801"/>
              <a:gd name="adj2" fmla="val -4989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5. </a:t>
            </a:r>
            <a:r>
              <a:rPr lang="ko-KR" altLang="en-US" sz="1400" b="1" dirty="0" smtClean="0"/>
              <a:t>토템</a:t>
            </a:r>
            <a:endParaRPr lang="en-US" altLang="ko-KR" sz="1400" b="1" dirty="0" smtClean="0"/>
          </a:p>
          <a:p>
            <a:pPr algn="ctr"/>
            <a:r>
              <a:rPr lang="ko-KR" altLang="en-US" sz="1000" b="1" dirty="0" smtClean="0"/>
              <a:t>요새를 </a:t>
            </a:r>
            <a:r>
              <a:rPr lang="en-US" altLang="ko-KR" sz="1000" b="1" dirty="0" smtClean="0"/>
              <a:t>3</a:t>
            </a:r>
            <a:r>
              <a:rPr lang="ko-KR" altLang="en-US" sz="1000" b="1" dirty="0" smtClean="0"/>
              <a:t>개 건설하면 </a:t>
            </a:r>
            <a:r>
              <a:rPr lang="en-US" altLang="ko-KR" sz="1000" b="1" dirty="0" smtClean="0"/>
              <a:t>1</a:t>
            </a:r>
            <a:r>
              <a:rPr lang="ko-KR" altLang="en-US" sz="1000" b="1" dirty="0" smtClean="0"/>
              <a:t>개 소유할 수 있으며 내 요새가 많아질 수록 토템이 성장한다</a:t>
            </a:r>
            <a:r>
              <a:rPr lang="en-US" altLang="ko-KR" sz="1000" b="1" dirty="0" smtClean="0"/>
              <a:t>.</a:t>
            </a:r>
          </a:p>
          <a:p>
            <a:pPr algn="ctr"/>
            <a:endParaRPr lang="en-US" altLang="ko-KR" sz="1000" b="1" dirty="0" smtClean="0"/>
          </a:p>
          <a:p>
            <a:pPr algn="ctr"/>
            <a:endParaRPr lang="en-US" altLang="ko-KR" sz="1000" b="1" dirty="0"/>
          </a:p>
          <a:p>
            <a:pPr algn="ctr"/>
            <a:endParaRPr lang="en-US" altLang="ko-KR" sz="1000" b="1" dirty="0" smtClean="0"/>
          </a:p>
          <a:p>
            <a:pPr algn="ctr"/>
            <a:endParaRPr lang="en-US" altLang="ko-KR" sz="1000" b="1" dirty="0"/>
          </a:p>
          <a:p>
            <a:pPr algn="ctr"/>
            <a:endParaRPr lang="en-US" altLang="ko-KR" sz="1000" b="1" dirty="0" smtClean="0"/>
          </a:p>
          <a:p>
            <a:pPr algn="ctr"/>
            <a:endParaRPr lang="en-US" altLang="ko-KR" sz="1000" b="1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5524157"/>
            <a:ext cx="955402" cy="105869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482" y="5517234"/>
            <a:ext cx="955402" cy="105869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058" y="5517233"/>
            <a:ext cx="955402" cy="105869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748" y="5537235"/>
            <a:ext cx="955402" cy="1058690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558" y="5517232"/>
            <a:ext cx="955402" cy="105869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599618" y="6488566"/>
            <a:ext cx="1524110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요새가 </a:t>
            </a:r>
            <a:r>
              <a:rPr lang="en-US" altLang="ko-KR" sz="1000" b="1" dirty="0" smtClean="0">
                <a:solidFill>
                  <a:srgbClr val="FFFF00"/>
                </a:solidFill>
              </a:rPr>
              <a:t>3</a:t>
            </a:r>
            <a:r>
              <a:rPr lang="ko-KR" altLang="en-US" sz="1000" b="1" dirty="0" smtClean="0">
                <a:solidFill>
                  <a:srgbClr val="FFFF00"/>
                </a:solidFill>
              </a:rPr>
              <a:t>개일 때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109300" y="6495147"/>
            <a:ext cx="1524110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요새가 </a:t>
            </a:r>
            <a:r>
              <a:rPr lang="en-US" altLang="ko-KR" sz="1000" b="1" dirty="0" smtClean="0">
                <a:solidFill>
                  <a:srgbClr val="FFFF00"/>
                </a:solidFill>
              </a:rPr>
              <a:t>5</a:t>
            </a:r>
            <a:r>
              <a:rPr lang="ko-KR" altLang="en-US" sz="1000" b="1" dirty="0" smtClean="0">
                <a:solidFill>
                  <a:srgbClr val="FFFF00"/>
                </a:solidFill>
              </a:rPr>
              <a:t>개일 때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690830" y="6495146"/>
            <a:ext cx="1524110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요새가 </a:t>
            </a:r>
            <a:r>
              <a:rPr lang="en-US" altLang="ko-KR" sz="1000" b="1" dirty="0" smtClean="0">
                <a:solidFill>
                  <a:srgbClr val="FFFF00"/>
                </a:solidFill>
              </a:rPr>
              <a:t>10</a:t>
            </a:r>
            <a:r>
              <a:rPr lang="ko-KR" altLang="en-US" sz="1000" b="1" dirty="0" smtClean="0">
                <a:solidFill>
                  <a:srgbClr val="FFFF00"/>
                </a:solidFill>
              </a:rPr>
              <a:t>개일 때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316253" y="6472814"/>
            <a:ext cx="1524110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요새가 </a:t>
            </a:r>
            <a:r>
              <a:rPr lang="en-US" altLang="ko-KR" sz="1000" b="1" dirty="0" smtClean="0">
                <a:solidFill>
                  <a:srgbClr val="FFFF00"/>
                </a:solidFill>
              </a:rPr>
              <a:t>15</a:t>
            </a:r>
            <a:r>
              <a:rPr lang="ko-KR" altLang="en-US" sz="1000" b="1" dirty="0" smtClean="0">
                <a:solidFill>
                  <a:srgbClr val="FFFF00"/>
                </a:solidFill>
              </a:rPr>
              <a:t>개일 때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913755" y="6459736"/>
            <a:ext cx="1524110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요새가 </a:t>
            </a:r>
            <a:r>
              <a:rPr lang="en-US" altLang="ko-KR" sz="1000" b="1" dirty="0" smtClean="0">
                <a:solidFill>
                  <a:srgbClr val="FFFF00"/>
                </a:solidFill>
              </a:rPr>
              <a:t>20</a:t>
            </a:r>
            <a:r>
              <a:rPr lang="ko-KR" altLang="en-US" sz="1000" b="1" dirty="0" smtClean="0">
                <a:solidFill>
                  <a:srgbClr val="FFFF00"/>
                </a:solidFill>
              </a:rPr>
              <a:t>개일 때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56" name="순서도: 대체 처리 55"/>
          <p:cNvSpPr/>
          <p:nvPr/>
        </p:nvSpPr>
        <p:spPr>
          <a:xfrm>
            <a:off x="903377" y="6276514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57" name="순서도: 대체 처리 56"/>
          <p:cNvSpPr/>
          <p:nvPr/>
        </p:nvSpPr>
        <p:spPr>
          <a:xfrm>
            <a:off x="2480482" y="6276513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58" name="순서도: 대체 처리 57"/>
          <p:cNvSpPr/>
          <p:nvPr/>
        </p:nvSpPr>
        <p:spPr>
          <a:xfrm>
            <a:off x="4049558" y="6293396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59" name="순서도: 대체 처리 58"/>
          <p:cNvSpPr/>
          <p:nvPr/>
        </p:nvSpPr>
        <p:spPr>
          <a:xfrm>
            <a:off x="5626663" y="6293395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60" name="순서도: 대체 처리 59"/>
          <p:cNvSpPr/>
          <p:nvPr/>
        </p:nvSpPr>
        <p:spPr>
          <a:xfrm>
            <a:off x="7236296" y="6282763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07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E:\fnf\titan\res\concept\3x3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965" y="1773179"/>
            <a:ext cx="5148339" cy="3888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3" descr="C:\Users\Administrator\Documents\GitHub\TitanSaga\src\Art\bg_block\str_fortress_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946" y="1280239"/>
            <a:ext cx="2009104" cy="222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유저의 요새  </a:t>
            </a:r>
            <a:endParaRPr lang="en-US" altLang="ko-KR" sz="1600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3385470" y="3260989"/>
            <a:ext cx="2658234" cy="369332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FF00"/>
                </a:solidFill>
              </a:rPr>
              <a:t>▣</a:t>
            </a:r>
            <a:r>
              <a:rPr lang="ko-KR" altLang="en-US" b="1" dirty="0" smtClean="0">
                <a:solidFill>
                  <a:schemeClr val="bg1"/>
                </a:solidFill>
              </a:rPr>
              <a:t>계정이름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0" name="타원형 설명선 49"/>
          <p:cNvSpPr/>
          <p:nvPr/>
        </p:nvSpPr>
        <p:spPr>
          <a:xfrm>
            <a:off x="395536" y="3356992"/>
            <a:ext cx="1713053" cy="432229"/>
          </a:xfrm>
          <a:prstGeom prst="wedgeEllipseCallout">
            <a:avLst>
              <a:gd name="adj1" fmla="val 190645"/>
              <a:gd name="adj2" fmla="val -91278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[</a:t>
            </a:r>
            <a:r>
              <a:rPr lang="en-US" altLang="ko-KR" sz="1200" dirty="0" err="1" smtClean="0"/>
              <a:t>Ui</a:t>
            </a:r>
            <a:r>
              <a:rPr lang="en-US" altLang="ko-KR" sz="1200" dirty="0" smtClean="0"/>
              <a:t>]</a:t>
            </a:r>
          </a:p>
          <a:p>
            <a:pPr algn="ctr"/>
            <a:r>
              <a:rPr lang="ko-KR" altLang="en-US" sz="1200" dirty="0" smtClean="0"/>
              <a:t>요새의 레벨</a:t>
            </a:r>
            <a:endParaRPr lang="en-US" altLang="ko-KR" sz="1200" dirty="0" smtClean="0"/>
          </a:p>
        </p:txBody>
      </p:sp>
      <p:sp>
        <p:nvSpPr>
          <p:cNvPr id="20" name="순서도: 대체 처리 19"/>
          <p:cNvSpPr/>
          <p:nvPr/>
        </p:nvSpPr>
        <p:spPr>
          <a:xfrm>
            <a:off x="4562433" y="2965602"/>
            <a:ext cx="369607" cy="319382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23" name="타원형 설명선 22"/>
          <p:cNvSpPr/>
          <p:nvPr/>
        </p:nvSpPr>
        <p:spPr>
          <a:xfrm>
            <a:off x="119748" y="1412776"/>
            <a:ext cx="3265722" cy="1008112"/>
          </a:xfrm>
          <a:prstGeom prst="wedgeEllipseCallout">
            <a:avLst>
              <a:gd name="adj1" fmla="val 62865"/>
              <a:gd name="adj2" fmla="val 18963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Layer </a:t>
            </a:r>
            <a:r>
              <a:rPr lang="ko-KR" altLang="en-US" sz="1400" b="1" dirty="0" smtClean="0"/>
              <a:t>요새</a:t>
            </a:r>
            <a:endParaRPr lang="en-US" altLang="ko-KR" sz="1400" b="1" dirty="0" smtClean="0"/>
          </a:p>
          <a:p>
            <a:pPr algn="ctr"/>
            <a:r>
              <a:rPr lang="ko-KR" altLang="en-US" sz="1100" dirty="0" smtClean="0">
                <a:solidFill>
                  <a:srgbClr val="FFC000"/>
                </a:solidFill>
              </a:rPr>
              <a:t>그림자가 그림에 포함되어 있음</a:t>
            </a:r>
            <a:endParaRPr lang="en-US" altLang="ko-KR" sz="1100" dirty="0" smtClean="0">
              <a:solidFill>
                <a:srgbClr val="FFC000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이미지 </a:t>
            </a:r>
            <a:r>
              <a:rPr lang="en-US" altLang="ko-KR" sz="1100" dirty="0" smtClean="0">
                <a:solidFill>
                  <a:schemeClr val="bg1">
                    <a:lumMod val="75000"/>
                  </a:schemeClr>
                </a:solidFill>
              </a:rPr>
              <a:t>x148, y164</a:t>
            </a:r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중심점 </a:t>
            </a:r>
            <a:r>
              <a:rPr lang="en-US" altLang="ko-KR" sz="1100" dirty="0" smtClean="0">
                <a:solidFill>
                  <a:schemeClr val="bg1">
                    <a:lumMod val="75000"/>
                  </a:schemeClr>
                </a:solidFill>
              </a:rPr>
              <a:t>x78, y128</a:t>
            </a:r>
          </a:p>
        </p:txBody>
      </p:sp>
      <p:pic>
        <p:nvPicPr>
          <p:cNvPr id="2052" name="Picture 4" descr="F:\study\titan\proto\Sprites\Prob\ISO_Prob_Flag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909" y="1228953"/>
            <a:ext cx="7239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형 설명선 26"/>
          <p:cNvSpPr/>
          <p:nvPr/>
        </p:nvSpPr>
        <p:spPr>
          <a:xfrm>
            <a:off x="342592" y="868913"/>
            <a:ext cx="3265722" cy="720080"/>
          </a:xfrm>
          <a:prstGeom prst="wedgeEllipseCallout">
            <a:avLst>
              <a:gd name="adj1" fmla="val 78831"/>
              <a:gd name="adj2" fmla="val 55458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Layer </a:t>
            </a:r>
            <a:r>
              <a:rPr lang="ko-KR" altLang="en-US" sz="1400" b="1" dirty="0" smtClean="0"/>
              <a:t>깃발</a:t>
            </a:r>
            <a:r>
              <a:rPr lang="en-US" altLang="ko-KR" sz="11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이미지 </a:t>
            </a:r>
            <a:r>
              <a:rPr lang="en-US" altLang="ko-KR" sz="1100" dirty="0" smtClean="0">
                <a:solidFill>
                  <a:schemeClr val="bg1">
                    <a:lumMod val="75000"/>
                  </a:schemeClr>
                </a:solidFill>
              </a:rPr>
              <a:t>x57, y51</a:t>
            </a:r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중심점 깃대 </a:t>
            </a:r>
            <a:r>
              <a:rPr lang="en-US" altLang="ko-KR" sz="1100" dirty="0" smtClean="0">
                <a:solidFill>
                  <a:schemeClr val="bg1">
                    <a:lumMod val="75000"/>
                  </a:schemeClr>
                </a:solidFill>
              </a:rPr>
              <a:t>x5 , y72</a:t>
            </a:r>
          </a:p>
        </p:txBody>
      </p:sp>
      <p:sp>
        <p:nvSpPr>
          <p:cNvPr id="15" name="타원형 설명선 14"/>
          <p:cNvSpPr/>
          <p:nvPr/>
        </p:nvSpPr>
        <p:spPr>
          <a:xfrm>
            <a:off x="111146" y="3789286"/>
            <a:ext cx="2252880" cy="468052"/>
          </a:xfrm>
          <a:prstGeom prst="wedgeEllipseCallout">
            <a:avLst>
              <a:gd name="adj1" fmla="val 107182"/>
              <a:gd name="adj2" fmla="val -86190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[</a:t>
            </a:r>
            <a:r>
              <a:rPr lang="en-US" altLang="ko-KR" sz="1200" dirty="0" err="1" smtClean="0"/>
              <a:t>Ui</a:t>
            </a:r>
            <a:r>
              <a:rPr lang="en-US" altLang="ko-KR" sz="1200" dirty="0" smtClean="0"/>
              <a:t>]</a:t>
            </a:r>
          </a:p>
          <a:p>
            <a:pPr algn="ctr"/>
            <a:r>
              <a:rPr lang="ko-KR" altLang="en-US" sz="1200" dirty="0" smtClean="0"/>
              <a:t>텍스트 영역</a:t>
            </a:r>
            <a:r>
              <a:rPr lang="en-US" altLang="ko-KR" sz="1200" dirty="0" smtClean="0"/>
              <a:t>1</a:t>
            </a:r>
          </a:p>
        </p:txBody>
      </p:sp>
      <p:pic>
        <p:nvPicPr>
          <p:cNvPr id="19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756" y="2348880"/>
            <a:ext cx="504055" cy="50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4480756" y="2699048"/>
            <a:ext cx="496003" cy="153888"/>
          </a:xfrm>
          <a:prstGeom prst="rect">
            <a:avLst/>
          </a:prstGeom>
          <a:solidFill>
            <a:schemeClr val="bg2">
              <a:lumMod val="10000"/>
            </a:schemeClr>
          </a:solidFill>
          <a:effectLst>
            <a:outerShdw blurRad="50800" dist="38100" dir="5400000" sx="106000" sy="106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" dirty="0" smtClean="0">
                <a:solidFill>
                  <a:srgbClr val="FFC000"/>
                </a:solidFill>
              </a:rPr>
              <a:t>12</a:t>
            </a:r>
            <a:r>
              <a:rPr lang="ko-KR" altLang="en-US" sz="400" dirty="0" smtClean="0">
                <a:solidFill>
                  <a:srgbClr val="FFC000"/>
                </a:solidFill>
              </a:rPr>
              <a:t>★★★★★</a:t>
            </a:r>
            <a:endParaRPr lang="ko-KR" altLang="en-US" sz="400" dirty="0">
              <a:solidFill>
                <a:srgbClr val="FFC000"/>
              </a:solidFill>
            </a:endParaRPr>
          </a:p>
        </p:txBody>
      </p:sp>
      <p:sp>
        <p:nvSpPr>
          <p:cNvPr id="25" name="타원형 설명선 24"/>
          <p:cNvSpPr/>
          <p:nvPr/>
        </p:nvSpPr>
        <p:spPr>
          <a:xfrm>
            <a:off x="186874" y="2886769"/>
            <a:ext cx="2296894" cy="470223"/>
          </a:xfrm>
          <a:prstGeom prst="wedgeEllipseCallout">
            <a:avLst>
              <a:gd name="adj1" fmla="val 137505"/>
              <a:gd name="adj2" fmla="val -6434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[</a:t>
            </a:r>
            <a:r>
              <a:rPr lang="en-US" altLang="ko-KR" sz="1200" dirty="0" err="1" smtClean="0"/>
              <a:t>Ui</a:t>
            </a:r>
            <a:r>
              <a:rPr lang="en-US" altLang="ko-KR" sz="1200" dirty="0" smtClean="0"/>
              <a:t>]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영웅</a:t>
            </a:r>
            <a:endParaRPr lang="en-US" altLang="ko-KR" sz="1200" dirty="0"/>
          </a:p>
          <a:p>
            <a:pPr algn="ctr"/>
            <a:r>
              <a:rPr lang="ko-KR" altLang="en-US" sz="1200" dirty="0" smtClean="0"/>
              <a:t>레벨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등급정보</a:t>
            </a:r>
            <a:endParaRPr lang="en-US" altLang="ko-KR" sz="1200" dirty="0" smtClean="0"/>
          </a:p>
        </p:txBody>
      </p:sp>
      <p:sp>
        <p:nvSpPr>
          <p:cNvPr id="26" name="타원형 설명선 25"/>
          <p:cNvSpPr/>
          <p:nvPr/>
        </p:nvSpPr>
        <p:spPr>
          <a:xfrm>
            <a:off x="-28700" y="2353666"/>
            <a:ext cx="2763528" cy="499270"/>
          </a:xfrm>
          <a:prstGeom prst="wedgeEllipseCallout">
            <a:avLst>
              <a:gd name="adj1" fmla="val 2160"/>
              <a:gd name="adj2" fmla="val 47129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Layer FX</a:t>
            </a:r>
          </a:p>
          <a:p>
            <a:pPr algn="ctr"/>
            <a:r>
              <a:rPr lang="ko-KR" altLang="en-US" sz="1100" dirty="0" smtClean="0"/>
              <a:t>후처리 </a:t>
            </a:r>
            <a:r>
              <a:rPr lang="ko-KR" altLang="en-US" sz="1100" dirty="0" err="1" smtClean="0"/>
              <a:t>레이어</a:t>
            </a:r>
            <a:r>
              <a:rPr lang="ko-KR" altLang="en-US" sz="1100" dirty="0" smtClean="0"/>
              <a:t> </a:t>
            </a:r>
            <a:endParaRPr lang="en-US" altLang="ko-KR" sz="1100" dirty="0" smtClean="0"/>
          </a:p>
        </p:txBody>
      </p:sp>
      <p:sp>
        <p:nvSpPr>
          <p:cNvPr id="28" name="사각형 설명선 27"/>
          <p:cNvSpPr/>
          <p:nvPr/>
        </p:nvSpPr>
        <p:spPr>
          <a:xfrm>
            <a:off x="755576" y="6414722"/>
            <a:ext cx="1152128" cy="324293"/>
          </a:xfrm>
          <a:prstGeom prst="wedgeRectCallout">
            <a:avLst>
              <a:gd name="adj1" fmla="val 14035"/>
              <a:gd name="adj2" fmla="val -4898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내 깃발 </a:t>
            </a:r>
            <a:endParaRPr lang="en-US" altLang="ko-KR" sz="1000" dirty="0" smtClean="0"/>
          </a:p>
        </p:txBody>
      </p:sp>
      <p:sp>
        <p:nvSpPr>
          <p:cNvPr id="29" name="사각형 설명선 28"/>
          <p:cNvSpPr/>
          <p:nvPr/>
        </p:nvSpPr>
        <p:spPr>
          <a:xfrm>
            <a:off x="2099866" y="6414722"/>
            <a:ext cx="1152128" cy="324293"/>
          </a:xfrm>
          <a:prstGeom prst="wedgeRectCallout">
            <a:avLst>
              <a:gd name="adj1" fmla="val 14035"/>
              <a:gd name="adj2" fmla="val -4898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내 길드 깃발 </a:t>
            </a:r>
            <a:endParaRPr lang="en-US" altLang="ko-KR" sz="1000" dirty="0" smtClean="0"/>
          </a:p>
        </p:txBody>
      </p:sp>
      <p:sp>
        <p:nvSpPr>
          <p:cNvPr id="30" name="사각형 설명선 29"/>
          <p:cNvSpPr/>
          <p:nvPr/>
        </p:nvSpPr>
        <p:spPr>
          <a:xfrm>
            <a:off x="3443511" y="6414722"/>
            <a:ext cx="1152128" cy="324293"/>
          </a:xfrm>
          <a:prstGeom prst="wedgeRectCallout">
            <a:avLst>
              <a:gd name="adj1" fmla="val 14035"/>
              <a:gd name="adj2" fmla="val -4898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친구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동맹 깃발 </a:t>
            </a:r>
            <a:endParaRPr lang="en-US" altLang="ko-KR" sz="1000" dirty="0" smtClean="0"/>
          </a:p>
        </p:txBody>
      </p:sp>
      <p:sp>
        <p:nvSpPr>
          <p:cNvPr id="31" name="사각형 설명선 30"/>
          <p:cNvSpPr/>
          <p:nvPr/>
        </p:nvSpPr>
        <p:spPr>
          <a:xfrm>
            <a:off x="4755778" y="6417075"/>
            <a:ext cx="1152128" cy="324293"/>
          </a:xfrm>
          <a:prstGeom prst="wedgeRectCallout">
            <a:avLst>
              <a:gd name="adj1" fmla="val 14035"/>
              <a:gd name="adj2" fmla="val -4898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휴전 깃발 </a:t>
            </a:r>
            <a:endParaRPr lang="en-US" altLang="ko-KR" sz="1000" dirty="0" smtClean="0"/>
          </a:p>
        </p:txBody>
      </p:sp>
      <p:sp>
        <p:nvSpPr>
          <p:cNvPr id="32" name="사각형 설명선 31"/>
          <p:cNvSpPr/>
          <p:nvPr/>
        </p:nvSpPr>
        <p:spPr>
          <a:xfrm>
            <a:off x="6084168" y="6417075"/>
            <a:ext cx="1152128" cy="324293"/>
          </a:xfrm>
          <a:prstGeom prst="wedgeRectCallout">
            <a:avLst>
              <a:gd name="adj1" fmla="val 14035"/>
              <a:gd name="adj2" fmla="val -4898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전</a:t>
            </a:r>
            <a:r>
              <a:rPr lang="ko-KR" altLang="en-US" sz="1000" dirty="0"/>
              <a:t>쟁</a:t>
            </a:r>
            <a:r>
              <a:rPr lang="ko-KR" altLang="en-US" sz="1000" dirty="0" smtClean="0"/>
              <a:t> 깃발 </a:t>
            </a:r>
            <a:endParaRPr lang="en-US" altLang="ko-KR" sz="1000" dirty="0" smtClean="0"/>
          </a:p>
        </p:txBody>
      </p:sp>
      <p:sp>
        <p:nvSpPr>
          <p:cNvPr id="33" name="사각형 설명선 32"/>
          <p:cNvSpPr/>
          <p:nvPr/>
        </p:nvSpPr>
        <p:spPr>
          <a:xfrm>
            <a:off x="7380312" y="6414721"/>
            <a:ext cx="1152128" cy="324293"/>
          </a:xfrm>
          <a:prstGeom prst="wedgeRectCallout">
            <a:avLst>
              <a:gd name="adj1" fmla="val 14035"/>
              <a:gd name="adj2" fmla="val -4898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기</a:t>
            </a:r>
            <a:r>
              <a:rPr lang="ko-KR" altLang="en-US" sz="1000" dirty="0"/>
              <a:t>타</a:t>
            </a:r>
            <a:r>
              <a:rPr lang="ko-KR" altLang="en-US" sz="1000" dirty="0" smtClean="0"/>
              <a:t> 깃발 </a:t>
            </a:r>
            <a:endParaRPr lang="en-US" altLang="ko-KR" sz="1000" dirty="0" smtClean="0"/>
          </a:p>
        </p:txBody>
      </p:sp>
      <p:pic>
        <p:nvPicPr>
          <p:cNvPr id="34" name="Picture 7" descr="F:\study\titan\proto\Sprites\Prob\ISO_Prob_Flag_b_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25" y="5857575"/>
            <a:ext cx="7239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 descr="F:\study\titan\proto\Sprites\Prob\ISO_Prob_Flag_g_0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791" y="5857575"/>
            <a:ext cx="7239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9" descr="F:\study\titan\proto\Sprites\Prob\ISO_Prob_Flag_k_0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054" y="5909886"/>
            <a:ext cx="7239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0" descr="F:\study\titan\proto\Sprites\Prob\ISO_Prob_Flag_r_0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282" y="5909886"/>
            <a:ext cx="7239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1" descr="F:\study\titan\proto\Sprites\Prob\ISO_Prob_Flag_y_0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21" y="5857575"/>
            <a:ext cx="7239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51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E:\fnf\titan\res\concept\3x3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773179"/>
            <a:ext cx="5148339" cy="3888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fnf\titan\res\concept\shado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928" y="2423003"/>
            <a:ext cx="1981200" cy="11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직선 화살표 연결선 29"/>
          <p:cNvCxnSpPr/>
          <p:nvPr/>
        </p:nvCxnSpPr>
        <p:spPr>
          <a:xfrm flipV="1">
            <a:off x="3491880" y="2852936"/>
            <a:ext cx="4032448" cy="207119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Administrator\Documents\GitHub\TitanSaga\src\Art\bg_block\str_mov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060" y="1359269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dministrator\Documents\GitHub\TitanSaga\src\Art\bg_block\str_fortress_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024" y="188640"/>
            <a:ext cx="2009104" cy="222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유저의 요새</a:t>
            </a:r>
            <a:r>
              <a:rPr lang="en-US" altLang="ko-KR" sz="1600" dirty="0" smtClean="0"/>
              <a:t>_</a:t>
            </a:r>
            <a:r>
              <a:rPr lang="ko-KR" altLang="en-US" sz="1600" dirty="0" smtClean="0"/>
              <a:t>이동 중일 때   </a:t>
            </a:r>
            <a:endParaRPr lang="en-US" altLang="ko-KR" sz="1600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3385470" y="2420888"/>
            <a:ext cx="2658234" cy="369332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FF00"/>
                </a:solidFill>
              </a:rPr>
              <a:t>▣</a:t>
            </a:r>
            <a:r>
              <a:rPr lang="ko-KR" altLang="en-US" b="1" dirty="0" smtClean="0">
                <a:solidFill>
                  <a:schemeClr val="bg1"/>
                </a:solidFill>
              </a:rPr>
              <a:t>계정이름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0" name="타원형 설명선 49"/>
          <p:cNvSpPr/>
          <p:nvPr/>
        </p:nvSpPr>
        <p:spPr>
          <a:xfrm>
            <a:off x="107504" y="4076891"/>
            <a:ext cx="1713053" cy="432229"/>
          </a:xfrm>
          <a:prstGeom prst="wedgeEllipseCallout">
            <a:avLst>
              <a:gd name="adj1" fmla="val 205121"/>
              <a:gd name="adj2" fmla="val -476736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[</a:t>
            </a:r>
            <a:r>
              <a:rPr lang="en-US" altLang="ko-KR" sz="1200" dirty="0" err="1" smtClean="0"/>
              <a:t>Ui</a:t>
            </a:r>
            <a:r>
              <a:rPr lang="en-US" altLang="ko-KR" sz="1200" dirty="0" smtClean="0"/>
              <a:t>]</a:t>
            </a:r>
          </a:p>
          <a:p>
            <a:pPr algn="ctr"/>
            <a:r>
              <a:rPr lang="ko-KR" altLang="en-US" sz="1200" dirty="0" smtClean="0"/>
              <a:t>요새의 레벨</a:t>
            </a:r>
            <a:endParaRPr lang="en-US" altLang="ko-KR" sz="1200" dirty="0" smtClean="0"/>
          </a:p>
        </p:txBody>
      </p:sp>
      <p:sp>
        <p:nvSpPr>
          <p:cNvPr id="20" name="순서도: 대체 처리 19"/>
          <p:cNvSpPr/>
          <p:nvPr/>
        </p:nvSpPr>
        <p:spPr>
          <a:xfrm>
            <a:off x="4562433" y="1957490"/>
            <a:ext cx="369607" cy="319382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23" name="타원형 설명선 22"/>
          <p:cNvSpPr/>
          <p:nvPr/>
        </p:nvSpPr>
        <p:spPr>
          <a:xfrm>
            <a:off x="119748" y="876519"/>
            <a:ext cx="3265722" cy="896660"/>
          </a:xfrm>
          <a:prstGeom prst="wedgeEllipseCallout">
            <a:avLst>
              <a:gd name="adj1" fmla="val 62865"/>
              <a:gd name="adj2" fmla="val 18963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Layer </a:t>
            </a:r>
            <a:r>
              <a:rPr lang="ko-KR" altLang="en-US" sz="1400" b="1" dirty="0" smtClean="0"/>
              <a:t>요새</a:t>
            </a:r>
            <a:endParaRPr lang="en-US" altLang="ko-KR" sz="1400" b="1" dirty="0" smtClean="0"/>
          </a:p>
          <a:p>
            <a:pPr algn="ctr"/>
            <a:r>
              <a:rPr lang="ko-KR" altLang="en-US" sz="1100" dirty="0" smtClean="0">
                <a:solidFill>
                  <a:srgbClr val="FFC000"/>
                </a:solidFill>
              </a:rPr>
              <a:t>그림자가 그림에 포함되어 있음</a:t>
            </a:r>
            <a:endParaRPr lang="en-US" altLang="ko-KR" sz="1100" dirty="0" smtClean="0">
              <a:solidFill>
                <a:srgbClr val="FFC000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이미지 </a:t>
            </a:r>
            <a:r>
              <a:rPr lang="en-US" altLang="ko-KR" sz="1100" dirty="0" smtClean="0">
                <a:solidFill>
                  <a:schemeClr val="bg1">
                    <a:lumMod val="75000"/>
                  </a:schemeClr>
                </a:solidFill>
              </a:rPr>
              <a:t>x148, y164</a:t>
            </a:r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중심점 </a:t>
            </a:r>
            <a:r>
              <a:rPr lang="en-US" altLang="ko-KR" sz="1100" dirty="0" smtClean="0">
                <a:solidFill>
                  <a:schemeClr val="bg1">
                    <a:lumMod val="75000"/>
                  </a:schemeClr>
                </a:solidFill>
              </a:rPr>
              <a:t>x78, y128+??</a:t>
            </a:r>
          </a:p>
        </p:txBody>
      </p:sp>
      <p:pic>
        <p:nvPicPr>
          <p:cNvPr id="2052" name="Picture 4" descr="F:\study\titan\proto\Sprites\Prob\ISO_Prob_Flag_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909" y="116632"/>
            <a:ext cx="7239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형 설명선 26"/>
          <p:cNvSpPr/>
          <p:nvPr/>
        </p:nvSpPr>
        <p:spPr>
          <a:xfrm>
            <a:off x="342592" y="260648"/>
            <a:ext cx="3265722" cy="720080"/>
          </a:xfrm>
          <a:prstGeom prst="wedgeEllipseCallout">
            <a:avLst>
              <a:gd name="adj1" fmla="val 78831"/>
              <a:gd name="adj2" fmla="val 55458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Layer </a:t>
            </a:r>
            <a:r>
              <a:rPr lang="ko-KR" altLang="en-US" sz="1400" b="1" dirty="0" smtClean="0"/>
              <a:t>깃발</a:t>
            </a:r>
            <a:r>
              <a:rPr lang="en-US" altLang="ko-KR" sz="11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이미지 </a:t>
            </a:r>
            <a:r>
              <a:rPr lang="en-US" altLang="ko-KR" sz="1100" dirty="0" smtClean="0">
                <a:solidFill>
                  <a:schemeClr val="bg1">
                    <a:lumMod val="75000"/>
                  </a:schemeClr>
                </a:solidFill>
              </a:rPr>
              <a:t>x57, y51</a:t>
            </a:r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중심점 깃대 </a:t>
            </a:r>
            <a:r>
              <a:rPr lang="en-US" altLang="ko-KR" sz="1100" dirty="0" smtClean="0">
                <a:solidFill>
                  <a:schemeClr val="bg1">
                    <a:lumMod val="75000"/>
                  </a:schemeClr>
                </a:solidFill>
              </a:rPr>
              <a:t>x5 , y72</a:t>
            </a:r>
          </a:p>
        </p:txBody>
      </p:sp>
      <p:sp>
        <p:nvSpPr>
          <p:cNvPr id="15" name="타원형 설명선 14"/>
          <p:cNvSpPr/>
          <p:nvPr/>
        </p:nvSpPr>
        <p:spPr>
          <a:xfrm>
            <a:off x="107504" y="4581128"/>
            <a:ext cx="2252880" cy="468052"/>
          </a:xfrm>
          <a:prstGeom prst="wedgeEllipseCallout">
            <a:avLst>
              <a:gd name="adj1" fmla="val 121629"/>
              <a:gd name="adj2" fmla="val -425592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[</a:t>
            </a:r>
            <a:r>
              <a:rPr lang="en-US" altLang="ko-KR" sz="1200" dirty="0" err="1" smtClean="0"/>
              <a:t>Ui</a:t>
            </a:r>
            <a:r>
              <a:rPr lang="en-US" altLang="ko-KR" sz="1200" dirty="0" smtClean="0"/>
              <a:t>][HIDE]</a:t>
            </a:r>
          </a:p>
          <a:p>
            <a:pPr algn="ctr"/>
            <a:r>
              <a:rPr lang="ko-KR" altLang="en-US" sz="1200" dirty="0" smtClean="0"/>
              <a:t>텍스트 영역</a:t>
            </a:r>
            <a:r>
              <a:rPr lang="en-US" altLang="ko-KR" sz="1200" dirty="0" smtClean="0"/>
              <a:t>1</a:t>
            </a:r>
          </a:p>
        </p:txBody>
      </p:sp>
      <p:pic>
        <p:nvPicPr>
          <p:cNvPr id="19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756" y="1340768"/>
            <a:ext cx="504055" cy="50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4480756" y="1690936"/>
            <a:ext cx="496003" cy="153888"/>
          </a:xfrm>
          <a:prstGeom prst="rect">
            <a:avLst/>
          </a:prstGeom>
          <a:solidFill>
            <a:schemeClr val="bg2">
              <a:lumMod val="10000"/>
            </a:schemeClr>
          </a:solidFill>
          <a:effectLst>
            <a:outerShdw blurRad="50800" dist="38100" dir="5400000" sx="106000" sy="106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" dirty="0" smtClean="0">
                <a:solidFill>
                  <a:srgbClr val="FFC000"/>
                </a:solidFill>
              </a:rPr>
              <a:t>12</a:t>
            </a:r>
            <a:r>
              <a:rPr lang="ko-KR" altLang="en-US" sz="400" dirty="0" smtClean="0">
                <a:solidFill>
                  <a:srgbClr val="FFC000"/>
                </a:solidFill>
              </a:rPr>
              <a:t>★★★★★</a:t>
            </a:r>
            <a:endParaRPr lang="ko-KR" altLang="en-US" sz="400" dirty="0">
              <a:solidFill>
                <a:srgbClr val="FFC000"/>
              </a:solidFill>
            </a:endParaRPr>
          </a:p>
        </p:txBody>
      </p:sp>
      <p:sp>
        <p:nvSpPr>
          <p:cNvPr id="25" name="타원형 설명선 24"/>
          <p:cNvSpPr/>
          <p:nvPr/>
        </p:nvSpPr>
        <p:spPr>
          <a:xfrm>
            <a:off x="35496" y="3462833"/>
            <a:ext cx="2296894" cy="470223"/>
          </a:xfrm>
          <a:prstGeom prst="wedgeEllipseCallout">
            <a:avLst>
              <a:gd name="adj1" fmla="val 140542"/>
              <a:gd name="adj2" fmla="val -38899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[</a:t>
            </a:r>
            <a:r>
              <a:rPr lang="en-US" altLang="ko-KR" sz="1200" dirty="0" err="1" smtClean="0"/>
              <a:t>Ui</a:t>
            </a:r>
            <a:r>
              <a:rPr lang="en-US" altLang="ko-KR" sz="1200" dirty="0" smtClean="0"/>
              <a:t>][HIDE] </a:t>
            </a:r>
            <a:r>
              <a:rPr lang="ko-KR" altLang="en-US" sz="1200" dirty="0" smtClean="0"/>
              <a:t>영웅</a:t>
            </a:r>
            <a:endParaRPr lang="en-US" altLang="ko-KR" sz="1200" dirty="0"/>
          </a:p>
          <a:p>
            <a:pPr algn="ctr"/>
            <a:r>
              <a:rPr lang="ko-KR" altLang="en-US" sz="1200" dirty="0" smtClean="0"/>
              <a:t>레벨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등급정보</a:t>
            </a:r>
            <a:endParaRPr lang="en-US" altLang="ko-KR" sz="1200" dirty="0" smtClean="0"/>
          </a:p>
        </p:txBody>
      </p:sp>
      <p:sp>
        <p:nvSpPr>
          <p:cNvPr id="26" name="타원형 설명선 25"/>
          <p:cNvSpPr/>
          <p:nvPr/>
        </p:nvSpPr>
        <p:spPr>
          <a:xfrm>
            <a:off x="8272" y="2780928"/>
            <a:ext cx="2763528" cy="499270"/>
          </a:xfrm>
          <a:prstGeom prst="wedgeEllipseCallout">
            <a:avLst>
              <a:gd name="adj1" fmla="val 2160"/>
              <a:gd name="adj2" fmla="val 47129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Layer FX</a:t>
            </a:r>
          </a:p>
          <a:p>
            <a:pPr algn="ctr"/>
            <a:r>
              <a:rPr lang="ko-KR" altLang="en-US" sz="1100" dirty="0" smtClean="0"/>
              <a:t>후처리 </a:t>
            </a:r>
            <a:r>
              <a:rPr lang="ko-KR" altLang="en-US" sz="1100" dirty="0" err="1" smtClean="0"/>
              <a:t>레이어</a:t>
            </a:r>
            <a:r>
              <a:rPr lang="ko-KR" altLang="en-US" sz="1100" dirty="0" smtClean="0"/>
              <a:t> </a:t>
            </a:r>
            <a:endParaRPr lang="en-US" altLang="ko-KR" sz="1100" dirty="0" smtClean="0"/>
          </a:p>
        </p:txBody>
      </p:sp>
      <p:sp>
        <p:nvSpPr>
          <p:cNvPr id="21" name="타원형 설명선 20"/>
          <p:cNvSpPr/>
          <p:nvPr/>
        </p:nvSpPr>
        <p:spPr>
          <a:xfrm>
            <a:off x="5724734" y="604769"/>
            <a:ext cx="3265722" cy="720080"/>
          </a:xfrm>
          <a:prstGeom prst="wedgeEllipseCallout">
            <a:avLst>
              <a:gd name="adj1" fmla="val -55947"/>
              <a:gd name="adj2" fmla="val 262080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Layer </a:t>
            </a:r>
            <a:r>
              <a:rPr lang="ko-KR" altLang="en-US" sz="1400" b="1" dirty="0" smtClean="0"/>
              <a:t>그림자</a:t>
            </a:r>
            <a:endParaRPr lang="en-US" altLang="ko-KR" sz="1400" b="1" dirty="0" smtClean="0"/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이미지 </a:t>
            </a:r>
            <a:r>
              <a:rPr lang="en-US" altLang="ko-KR" sz="1100" dirty="0" smtClean="0">
                <a:solidFill>
                  <a:schemeClr val="bg1">
                    <a:lumMod val="75000"/>
                  </a:schemeClr>
                </a:solidFill>
              </a:rPr>
              <a:t>x57, y51</a:t>
            </a:r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중심점 깃대 </a:t>
            </a:r>
            <a:r>
              <a:rPr lang="en-US" altLang="ko-KR" sz="1100" dirty="0" smtClean="0">
                <a:solidFill>
                  <a:schemeClr val="bg1">
                    <a:lumMod val="75000"/>
                  </a:schemeClr>
                </a:solidFill>
              </a:rPr>
              <a:t>x5 , y72</a:t>
            </a:r>
          </a:p>
        </p:txBody>
      </p:sp>
      <p:sp>
        <p:nvSpPr>
          <p:cNvPr id="28" name="타원형 설명선 27"/>
          <p:cNvSpPr/>
          <p:nvPr/>
        </p:nvSpPr>
        <p:spPr>
          <a:xfrm>
            <a:off x="175112" y="1700808"/>
            <a:ext cx="3265722" cy="720080"/>
          </a:xfrm>
          <a:prstGeom prst="wedgeEllipseCallout">
            <a:avLst>
              <a:gd name="adj1" fmla="val 78831"/>
              <a:gd name="adj2" fmla="val 55458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Layer </a:t>
            </a:r>
            <a:r>
              <a:rPr lang="ko-KR" altLang="en-US" sz="1400" b="1" dirty="0" smtClean="0"/>
              <a:t>부유석</a:t>
            </a:r>
            <a:endParaRPr lang="en-US" altLang="ko-KR" sz="1100" dirty="0" smtClean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이미지 </a:t>
            </a:r>
            <a:r>
              <a:rPr lang="en-US" altLang="ko-KR" sz="1100" dirty="0" smtClean="0">
                <a:solidFill>
                  <a:schemeClr val="bg1">
                    <a:lumMod val="75000"/>
                  </a:schemeClr>
                </a:solidFill>
              </a:rPr>
              <a:t>x57, y51</a:t>
            </a:r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중심점 깃대 </a:t>
            </a:r>
            <a:r>
              <a:rPr lang="en-US" altLang="ko-KR" sz="1100" dirty="0" smtClean="0">
                <a:solidFill>
                  <a:schemeClr val="bg1">
                    <a:lumMod val="75000"/>
                  </a:schemeClr>
                </a:solidFill>
              </a:rPr>
              <a:t>x5 , y72</a:t>
            </a:r>
          </a:p>
        </p:txBody>
      </p:sp>
      <p:sp>
        <p:nvSpPr>
          <p:cNvPr id="29" name="타원형 설명선 28"/>
          <p:cNvSpPr/>
          <p:nvPr/>
        </p:nvSpPr>
        <p:spPr>
          <a:xfrm>
            <a:off x="30374" y="2310705"/>
            <a:ext cx="2296894" cy="470223"/>
          </a:xfrm>
          <a:prstGeom prst="wedgeEllipseCallout">
            <a:avLst>
              <a:gd name="adj1" fmla="val 100055"/>
              <a:gd name="adj2" fmla="val 10374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[</a:t>
            </a:r>
            <a:r>
              <a:rPr lang="en-US" altLang="ko-KR" sz="1200" dirty="0" err="1" smtClean="0"/>
              <a:t>Ui</a:t>
            </a:r>
            <a:r>
              <a:rPr lang="en-US" altLang="ko-KR" sz="1200" dirty="0" smtClean="0"/>
              <a:t>]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화살</a:t>
            </a:r>
            <a:r>
              <a:rPr lang="ko-KR" altLang="en-US" sz="1200" dirty="0"/>
              <a:t>표</a:t>
            </a:r>
            <a:endParaRPr lang="en-US" altLang="ko-KR" sz="1200" dirty="0"/>
          </a:p>
          <a:p>
            <a:pPr algn="ctr"/>
            <a:r>
              <a:rPr lang="ko-KR" altLang="en-US" sz="1200" dirty="0" smtClean="0"/>
              <a:t>나의 경로표시</a:t>
            </a:r>
            <a:endParaRPr lang="en-US" altLang="ko-KR" sz="1200" dirty="0" smtClean="0"/>
          </a:p>
        </p:txBody>
      </p:sp>
      <p:pic>
        <p:nvPicPr>
          <p:cNvPr id="31" name="Picture 2" descr="F:\study\titan\proto\Sprites\Prob\ISO_Prob_Pieces_a_0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788" y="2148679"/>
            <a:ext cx="16637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F:\study\titan\proto\Sprites\Prob\ISO_Prob_Flag_y_0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999" y="2472529"/>
            <a:ext cx="7239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타원형 설명선 32"/>
          <p:cNvSpPr/>
          <p:nvPr/>
        </p:nvSpPr>
        <p:spPr>
          <a:xfrm>
            <a:off x="7020272" y="4797152"/>
            <a:ext cx="2022836" cy="1008112"/>
          </a:xfrm>
          <a:prstGeom prst="wedgeEllipseCallout">
            <a:avLst>
              <a:gd name="adj1" fmla="val 4458"/>
              <a:gd name="adj2" fmla="val -201155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목적지 표시</a:t>
            </a:r>
            <a:endParaRPr lang="en-US" altLang="ko-KR" sz="1400" b="1" dirty="0" smtClean="0"/>
          </a:p>
          <a:p>
            <a:pPr algn="ctr"/>
            <a:r>
              <a:rPr lang="ko-KR" altLang="en-US" sz="1100" dirty="0" smtClean="0">
                <a:solidFill>
                  <a:srgbClr val="FFFF00"/>
                </a:solidFill>
              </a:rPr>
              <a:t>세부사항</a:t>
            </a:r>
            <a:r>
              <a:rPr lang="ko-KR" altLang="en-US" sz="1100" dirty="0">
                <a:solidFill>
                  <a:srgbClr val="FFFF00"/>
                </a:solidFill>
              </a:rPr>
              <a:t>은</a:t>
            </a:r>
            <a:r>
              <a:rPr lang="ko-KR" altLang="en-US" sz="1100" dirty="0" smtClean="0">
                <a:solidFill>
                  <a:srgbClr val="FFFF00"/>
                </a:solidFill>
              </a:rPr>
              <a:t> 다음 페이지</a:t>
            </a:r>
            <a:endParaRPr lang="en-US" altLang="ko-KR" sz="1000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46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b="1" dirty="0" smtClean="0"/>
              <a:t>GAME FLOW</a:t>
            </a:r>
          </a:p>
        </p:txBody>
      </p:sp>
      <p:sp>
        <p:nvSpPr>
          <p:cNvPr id="24" name="타원형 설명선 23"/>
          <p:cNvSpPr/>
          <p:nvPr/>
        </p:nvSpPr>
        <p:spPr>
          <a:xfrm>
            <a:off x="2322250" y="2312876"/>
            <a:ext cx="2448272" cy="2268252"/>
          </a:xfrm>
          <a:prstGeom prst="wedgeEllipseCallout">
            <a:avLst>
              <a:gd name="adj1" fmla="val 221"/>
              <a:gd name="adj2" fmla="val 47618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</a:rPr>
              <a:t>전투 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pPr algn="ctr"/>
            <a:endParaRPr lang="en-US" altLang="ko-KR" sz="11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 err="1" smtClean="0">
                <a:solidFill>
                  <a:schemeClr val="bg1"/>
                </a:solidFill>
              </a:rPr>
              <a:t>메인화면</a:t>
            </a:r>
            <a:r>
              <a:rPr lang="ko-KR" altLang="en-US" sz="1100" dirty="0" smtClean="0">
                <a:solidFill>
                  <a:schemeClr val="bg1"/>
                </a:solidFill>
              </a:rPr>
              <a:t>  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algn="ctr"/>
            <a:endParaRPr lang="en-US" altLang="ko-KR" sz="11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 smtClean="0">
                <a:solidFill>
                  <a:schemeClr val="bg1"/>
                </a:solidFill>
              </a:rPr>
              <a:t>수집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/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성장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5" name="타원형 설명선 24"/>
          <p:cNvSpPr/>
          <p:nvPr/>
        </p:nvSpPr>
        <p:spPr>
          <a:xfrm>
            <a:off x="176300" y="2996952"/>
            <a:ext cx="1152128" cy="792088"/>
          </a:xfrm>
          <a:prstGeom prst="wedgeEllipseCallout">
            <a:avLst>
              <a:gd name="adj1" fmla="val -1043"/>
              <a:gd name="adj2" fmla="val -47461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rgbClr val="FFC000"/>
                </a:solidFill>
              </a:rPr>
              <a:t>로딩</a:t>
            </a:r>
            <a:endParaRPr lang="en-US" altLang="ko-KR" sz="1100" dirty="0" smtClean="0">
              <a:solidFill>
                <a:srgbClr val="FFC000"/>
              </a:solidFill>
            </a:endParaRPr>
          </a:p>
        </p:txBody>
      </p:sp>
      <p:sp>
        <p:nvSpPr>
          <p:cNvPr id="26" name="타원형 설명선 25"/>
          <p:cNvSpPr/>
          <p:nvPr/>
        </p:nvSpPr>
        <p:spPr>
          <a:xfrm>
            <a:off x="5796136" y="1556792"/>
            <a:ext cx="864096" cy="778026"/>
          </a:xfrm>
          <a:prstGeom prst="wedgeEllipseCallout">
            <a:avLst>
              <a:gd name="adj1" fmla="val -49773"/>
              <a:gd name="adj2" fmla="val -1613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</a:rPr>
              <a:t>이주</a:t>
            </a:r>
            <a:endParaRPr lang="en-US" altLang="ko-KR" sz="1000" dirty="0" smtClean="0">
              <a:solidFill>
                <a:schemeClr val="bg1"/>
              </a:solidFill>
            </a:endParaRPr>
          </a:p>
        </p:txBody>
      </p:sp>
      <p:sp>
        <p:nvSpPr>
          <p:cNvPr id="29" name="타원형 설명선 28"/>
          <p:cNvSpPr/>
          <p:nvPr/>
        </p:nvSpPr>
        <p:spPr>
          <a:xfrm>
            <a:off x="2754298" y="2204864"/>
            <a:ext cx="780316" cy="614970"/>
          </a:xfrm>
          <a:prstGeom prst="wedgeEllipseCallout">
            <a:avLst>
              <a:gd name="adj1" fmla="val -49773"/>
              <a:gd name="adj2" fmla="val -1613"/>
            </a:avLst>
          </a:prstGeom>
          <a:solidFill>
            <a:srgbClr val="7030A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전투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가능</a:t>
            </a:r>
            <a:r>
              <a:rPr lang="en-US" altLang="ko-KR" sz="800" b="1" dirty="0" smtClean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1" name="타원형 설명선 30"/>
          <p:cNvSpPr/>
          <p:nvPr/>
        </p:nvSpPr>
        <p:spPr>
          <a:xfrm>
            <a:off x="3537841" y="2218741"/>
            <a:ext cx="780316" cy="614970"/>
          </a:xfrm>
          <a:prstGeom prst="wedgeEllipseCallout">
            <a:avLst>
              <a:gd name="adj1" fmla="val -49773"/>
              <a:gd name="adj2" fmla="val -1613"/>
            </a:avLst>
          </a:prstGeom>
          <a:solidFill>
            <a:srgbClr val="7030A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전투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불가능</a:t>
            </a:r>
            <a:r>
              <a:rPr lang="en-US" altLang="ko-KR" sz="800" b="1" dirty="0" smtClean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3" name="타원형 설명선 32"/>
          <p:cNvSpPr/>
          <p:nvPr/>
        </p:nvSpPr>
        <p:spPr>
          <a:xfrm>
            <a:off x="1296144" y="620688"/>
            <a:ext cx="864096" cy="778026"/>
          </a:xfrm>
          <a:prstGeom prst="wedgeEllipseCallout">
            <a:avLst>
              <a:gd name="adj1" fmla="val -49773"/>
              <a:gd name="adj2" fmla="val -1613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</a:rPr>
              <a:t>요새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bg1"/>
                </a:solidFill>
              </a:rPr>
              <a:t>공격</a:t>
            </a:r>
            <a:endParaRPr lang="en-US" altLang="ko-KR" sz="1000" dirty="0" smtClean="0">
              <a:solidFill>
                <a:schemeClr val="bg1"/>
              </a:solidFill>
            </a:endParaRPr>
          </a:p>
        </p:txBody>
      </p:sp>
      <p:sp>
        <p:nvSpPr>
          <p:cNvPr id="35" name="타원형 설명선 34"/>
          <p:cNvSpPr/>
          <p:nvPr/>
        </p:nvSpPr>
        <p:spPr>
          <a:xfrm>
            <a:off x="2238470" y="332656"/>
            <a:ext cx="864096" cy="778026"/>
          </a:xfrm>
          <a:prstGeom prst="wedgeEllipseCallout">
            <a:avLst>
              <a:gd name="adj1" fmla="val -49773"/>
              <a:gd name="adj2" fmla="val -1613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</a:rPr>
              <a:t>거신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bg1"/>
                </a:solidFill>
              </a:rPr>
              <a:t>요새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bg1"/>
                </a:solidFill>
              </a:rPr>
              <a:t>공격 </a:t>
            </a:r>
            <a:endParaRPr lang="en-US" altLang="ko-KR" sz="1000" dirty="0" smtClean="0">
              <a:solidFill>
                <a:schemeClr val="bg1"/>
              </a:solidFill>
            </a:endParaRPr>
          </a:p>
        </p:txBody>
      </p:sp>
      <p:sp>
        <p:nvSpPr>
          <p:cNvPr id="37" name="타원형 설명선 36"/>
          <p:cNvSpPr/>
          <p:nvPr/>
        </p:nvSpPr>
        <p:spPr>
          <a:xfrm>
            <a:off x="3495951" y="4210180"/>
            <a:ext cx="864096" cy="681174"/>
          </a:xfrm>
          <a:prstGeom prst="wedgeEllipseCallout">
            <a:avLst>
              <a:gd name="adj1" fmla="val -49773"/>
              <a:gd name="adj2" fmla="val -1613"/>
            </a:avLst>
          </a:prstGeom>
          <a:solidFill>
            <a:srgbClr val="7030A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 smtClean="0">
                <a:solidFill>
                  <a:schemeClr val="bg1"/>
                </a:solidFill>
              </a:rPr>
              <a:t>LevelUp</a:t>
            </a:r>
            <a:r>
              <a:rPr lang="ko-KR" altLang="en-US" sz="800" b="1" dirty="0" smtClean="0">
                <a:solidFill>
                  <a:schemeClr val="bg1"/>
                </a:solidFill>
              </a:rPr>
              <a:t>가능</a:t>
            </a:r>
            <a:r>
              <a:rPr lang="en-US" altLang="ko-KR" sz="800" b="1" dirty="0" smtClean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8" name="타원형 설명선 37"/>
          <p:cNvSpPr/>
          <p:nvPr/>
        </p:nvSpPr>
        <p:spPr>
          <a:xfrm>
            <a:off x="4122450" y="5747318"/>
            <a:ext cx="864096" cy="778026"/>
          </a:xfrm>
          <a:prstGeom prst="wedgeEllipseCallout">
            <a:avLst>
              <a:gd name="adj1" fmla="val -49773"/>
              <a:gd name="adj2" fmla="val -1613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Level</a:t>
            </a:r>
          </a:p>
          <a:p>
            <a:pPr algn="ctr"/>
            <a:r>
              <a:rPr lang="en-US" altLang="ko-KR" sz="1000" dirty="0" smtClean="0">
                <a:solidFill>
                  <a:schemeClr val="bg1"/>
                </a:solidFill>
              </a:rPr>
              <a:t>Up</a:t>
            </a:r>
          </a:p>
        </p:txBody>
      </p:sp>
      <p:sp>
        <p:nvSpPr>
          <p:cNvPr id="39" name="타원형 설명선 38"/>
          <p:cNvSpPr/>
          <p:nvPr/>
        </p:nvSpPr>
        <p:spPr>
          <a:xfrm>
            <a:off x="2682290" y="4205135"/>
            <a:ext cx="864096" cy="681174"/>
          </a:xfrm>
          <a:prstGeom prst="wedgeEllipseCallout">
            <a:avLst>
              <a:gd name="adj1" fmla="val -49773"/>
              <a:gd name="adj2" fmla="val -1613"/>
            </a:avLst>
          </a:prstGeom>
          <a:solidFill>
            <a:srgbClr val="7030A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상자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800" b="1" dirty="0" err="1" smtClean="0">
                <a:solidFill>
                  <a:schemeClr val="bg1"/>
                </a:solidFill>
              </a:rPr>
              <a:t>오픈가능</a:t>
            </a:r>
            <a:r>
              <a:rPr lang="en-US" altLang="ko-KR" sz="800" b="1" dirty="0" smtClean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40" name="타원형 설명선 39"/>
          <p:cNvSpPr/>
          <p:nvPr/>
        </p:nvSpPr>
        <p:spPr>
          <a:xfrm>
            <a:off x="1953617" y="5726421"/>
            <a:ext cx="864096" cy="778026"/>
          </a:xfrm>
          <a:prstGeom prst="wedgeEllipseCallout">
            <a:avLst>
              <a:gd name="adj1" fmla="val -49773"/>
              <a:gd name="adj2" fmla="val -1613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</a:rPr>
              <a:t>보상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bg1"/>
                </a:solidFill>
              </a:rPr>
              <a:t>획득</a:t>
            </a:r>
            <a:endParaRPr lang="en-US" altLang="ko-KR" sz="1000" dirty="0" smtClean="0">
              <a:solidFill>
                <a:schemeClr val="bg1"/>
              </a:solidFill>
            </a:endParaRPr>
          </a:p>
        </p:txBody>
      </p:sp>
      <p:sp>
        <p:nvSpPr>
          <p:cNvPr id="41" name="타원형 설명선 40"/>
          <p:cNvSpPr/>
          <p:nvPr/>
        </p:nvSpPr>
        <p:spPr>
          <a:xfrm>
            <a:off x="5076056" y="778766"/>
            <a:ext cx="864096" cy="778026"/>
          </a:xfrm>
          <a:prstGeom prst="wedgeEllipseCallout">
            <a:avLst>
              <a:gd name="adj1" fmla="val -49773"/>
              <a:gd name="adj2" fmla="val -1613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</a:rPr>
              <a:t>광산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bg1"/>
                </a:solidFill>
              </a:rPr>
              <a:t>채집</a:t>
            </a:r>
            <a:endParaRPr lang="en-US" altLang="ko-KR" sz="1000" dirty="0" smtClean="0">
              <a:solidFill>
                <a:schemeClr val="bg1"/>
              </a:solidFill>
            </a:endParaRPr>
          </a:p>
        </p:txBody>
      </p:sp>
      <p:sp>
        <p:nvSpPr>
          <p:cNvPr id="43" name="오른쪽 화살표 42"/>
          <p:cNvSpPr/>
          <p:nvPr/>
        </p:nvSpPr>
        <p:spPr>
          <a:xfrm rot="20670637">
            <a:off x="4223676" y="1777644"/>
            <a:ext cx="1778861" cy="853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연료 소비</a:t>
            </a:r>
            <a:endParaRPr lang="ko-KR" altLang="en-US" sz="1000" b="1" dirty="0"/>
          </a:p>
        </p:txBody>
      </p:sp>
      <p:sp>
        <p:nvSpPr>
          <p:cNvPr id="44" name="오른쪽 화살표 43"/>
          <p:cNvSpPr/>
          <p:nvPr/>
        </p:nvSpPr>
        <p:spPr>
          <a:xfrm rot="2669977" flipH="1">
            <a:off x="1602404" y="1475896"/>
            <a:ext cx="1478965" cy="853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보상상</a:t>
            </a:r>
            <a:r>
              <a:rPr lang="ko-KR" altLang="en-US" sz="1000" b="1" dirty="0"/>
              <a:t>자</a:t>
            </a:r>
            <a:r>
              <a:rPr lang="ko-KR" altLang="en-US" sz="1000" b="1" dirty="0" smtClean="0"/>
              <a:t> 수집</a:t>
            </a:r>
            <a:endParaRPr lang="en-US" altLang="ko-KR" sz="1000" b="1" dirty="0" smtClean="0"/>
          </a:p>
          <a:p>
            <a:pPr algn="ctr"/>
            <a:r>
              <a:rPr lang="ko-KR" altLang="en-US" sz="700" b="1" dirty="0" smtClean="0">
                <a:solidFill>
                  <a:srgbClr val="FFCC00"/>
                </a:solidFill>
              </a:rPr>
              <a:t>골드</a:t>
            </a:r>
            <a:r>
              <a:rPr lang="en-US" altLang="ko-KR" sz="700" b="1" dirty="0" smtClean="0">
                <a:solidFill>
                  <a:srgbClr val="FFCC00"/>
                </a:solidFill>
              </a:rPr>
              <a:t>/</a:t>
            </a:r>
            <a:r>
              <a:rPr lang="ko-KR" altLang="en-US" sz="700" b="1" dirty="0" smtClean="0">
                <a:solidFill>
                  <a:srgbClr val="FFCC00"/>
                </a:solidFill>
              </a:rPr>
              <a:t>조각</a:t>
            </a:r>
            <a:endParaRPr lang="ko-KR" altLang="en-US" sz="700" b="1" dirty="0">
              <a:solidFill>
                <a:srgbClr val="FFCC00"/>
              </a:solidFill>
            </a:endParaRPr>
          </a:p>
        </p:txBody>
      </p:sp>
      <p:sp>
        <p:nvSpPr>
          <p:cNvPr id="45" name="오른쪽 화살표 44"/>
          <p:cNvSpPr/>
          <p:nvPr/>
        </p:nvSpPr>
        <p:spPr>
          <a:xfrm rot="4290511" flipH="1">
            <a:off x="2288932" y="1210052"/>
            <a:ext cx="1309280" cy="853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거인의 알 수집</a:t>
            </a:r>
            <a:endParaRPr lang="en-US" altLang="ko-KR" sz="1000" b="1" dirty="0" smtClean="0"/>
          </a:p>
          <a:p>
            <a:pPr algn="ctr"/>
            <a:r>
              <a:rPr lang="ko-KR" altLang="en-US" sz="700" b="1" dirty="0" smtClean="0">
                <a:solidFill>
                  <a:srgbClr val="FFCC00"/>
                </a:solidFill>
              </a:rPr>
              <a:t>마석</a:t>
            </a:r>
            <a:r>
              <a:rPr lang="en-US" altLang="ko-KR" sz="700" b="1" dirty="0" smtClean="0">
                <a:solidFill>
                  <a:srgbClr val="FFCC00"/>
                </a:solidFill>
              </a:rPr>
              <a:t>/</a:t>
            </a:r>
            <a:r>
              <a:rPr lang="ko-KR" altLang="en-US" sz="700" b="1" dirty="0" smtClean="0">
                <a:solidFill>
                  <a:srgbClr val="FFCC00"/>
                </a:solidFill>
              </a:rPr>
              <a:t>조각</a:t>
            </a:r>
            <a:endParaRPr lang="ko-KR" altLang="en-US" sz="700" b="1" dirty="0">
              <a:solidFill>
                <a:srgbClr val="FFCC00"/>
              </a:solidFill>
            </a:endParaRPr>
          </a:p>
        </p:txBody>
      </p:sp>
      <p:sp>
        <p:nvSpPr>
          <p:cNvPr id="46" name="오른쪽 화살표 45"/>
          <p:cNvSpPr/>
          <p:nvPr/>
        </p:nvSpPr>
        <p:spPr>
          <a:xfrm rot="19242432">
            <a:off x="3968029" y="1419853"/>
            <a:ext cx="1453551" cy="853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채집</a:t>
            </a:r>
            <a:endParaRPr lang="en-US" altLang="ko-KR" sz="1000" b="1" dirty="0" smtClean="0"/>
          </a:p>
          <a:p>
            <a:pPr algn="ctr"/>
            <a:r>
              <a:rPr lang="ko-KR" altLang="en-US" sz="700" b="1" dirty="0" smtClean="0">
                <a:solidFill>
                  <a:srgbClr val="FFCC00"/>
                </a:solidFill>
              </a:rPr>
              <a:t>마석</a:t>
            </a:r>
            <a:r>
              <a:rPr lang="en-US" altLang="ko-KR" sz="700" b="1" dirty="0" smtClean="0">
                <a:solidFill>
                  <a:srgbClr val="FFCC00"/>
                </a:solidFill>
              </a:rPr>
              <a:t>/</a:t>
            </a:r>
            <a:r>
              <a:rPr lang="ko-KR" altLang="en-US" sz="700" b="1" dirty="0" smtClean="0">
                <a:solidFill>
                  <a:srgbClr val="FFCC00"/>
                </a:solidFill>
              </a:rPr>
              <a:t>골드</a:t>
            </a:r>
            <a:endParaRPr lang="ko-KR" altLang="en-US" sz="700" b="1" dirty="0">
              <a:solidFill>
                <a:srgbClr val="FFCC00"/>
              </a:solidFill>
            </a:endParaRPr>
          </a:p>
        </p:txBody>
      </p:sp>
      <p:sp>
        <p:nvSpPr>
          <p:cNvPr id="47" name="타원형 설명선 46"/>
          <p:cNvSpPr/>
          <p:nvPr/>
        </p:nvSpPr>
        <p:spPr>
          <a:xfrm>
            <a:off x="5616624" y="2781653"/>
            <a:ext cx="1296144" cy="1151403"/>
          </a:xfrm>
          <a:prstGeom prst="wedgeEllipseCallout">
            <a:avLst>
              <a:gd name="adj1" fmla="val -49773"/>
              <a:gd name="adj2" fmla="val -1613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</a:rPr>
              <a:t>꾸밈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요새배치</a:t>
            </a:r>
            <a:r>
              <a:rPr lang="en-US" altLang="ko-KR" sz="1100" dirty="0" smtClean="0">
                <a:solidFill>
                  <a:schemeClr val="bg1"/>
                </a:solidFill>
              </a:rPr>
              <a:t>/</a:t>
            </a:r>
            <a:r>
              <a:rPr lang="ko-KR" altLang="en-US" sz="1100" dirty="0" smtClean="0">
                <a:solidFill>
                  <a:schemeClr val="bg1"/>
                </a:solidFill>
              </a:rPr>
              <a:t>전략 고</a:t>
            </a:r>
            <a:r>
              <a:rPr lang="ko-KR" altLang="en-US" sz="1100" dirty="0">
                <a:solidFill>
                  <a:schemeClr val="bg1"/>
                </a:solidFill>
              </a:rPr>
              <a:t>민</a:t>
            </a:r>
            <a:endParaRPr lang="en-US" altLang="ko-KR" sz="1100" dirty="0" smtClean="0">
              <a:solidFill>
                <a:schemeClr val="bg1"/>
              </a:solidFill>
            </a:endParaRPr>
          </a:p>
        </p:txBody>
      </p:sp>
      <p:sp>
        <p:nvSpPr>
          <p:cNvPr id="48" name="오른쪽 화살표 47"/>
          <p:cNvSpPr/>
          <p:nvPr/>
        </p:nvSpPr>
        <p:spPr>
          <a:xfrm rot="994470">
            <a:off x="4122037" y="2436858"/>
            <a:ext cx="1913725" cy="853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전력 강화를 고민 </a:t>
            </a:r>
            <a:endParaRPr lang="ko-KR" altLang="en-US" sz="1000" b="1" dirty="0"/>
          </a:p>
        </p:txBody>
      </p:sp>
      <p:sp>
        <p:nvSpPr>
          <p:cNvPr id="49" name="오른쪽 화살표 48"/>
          <p:cNvSpPr/>
          <p:nvPr/>
        </p:nvSpPr>
        <p:spPr>
          <a:xfrm rot="18012722">
            <a:off x="4109421" y="4265916"/>
            <a:ext cx="2406331" cy="853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전력 강화를 고민</a:t>
            </a:r>
            <a:endParaRPr lang="ko-KR" altLang="en-US" sz="1000" b="1" dirty="0"/>
          </a:p>
        </p:txBody>
      </p:sp>
      <p:sp>
        <p:nvSpPr>
          <p:cNvPr id="50" name="오른쪽 화살표 49"/>
          <p:cNvSpPr/>
          <p:nvPr/>
        </p:nvSpPr>
        <p:spPr>
          <a:xfrm rot="3892008">
            <a:off x="3671948" y="4978995"/>
            <a:ext cx="1277957" cy="853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아이템 소비</a:t>
            </a:r>
            <a:endParaRPr lang="ko-KR" altLang="en-US" sz="1000" b="1" dirty="0"/>
          </a:p>
        </p:txBody>
      </p:sp>
      <p:sp>
        <p:nvSpPr>
          <p:cNvPr id="51" name="오른쪽 화살표 50"/>
          <p:cNvSpPr/>
          <p:nvPr/>
        </p:nvSpPr>
        <p:spPr>
          <a:xfrm rot="17648910" flipH="1">
            <a:off x="2103562" y="4978534"/>
            <a:ext cx="1265748" cy="853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상자 소비</a:t>
            </a:r>
            <a:endParaRPr lang="en-US" altLang="ko-KR" sz="700" b="1" dirty="0" smtClean="0"/>
          </a:p>
          <a:p>
            <a:pPr algn="ctr"/>
            <a:r>
              <a:rPr lang="en-US" altLang="ko-KR" sz="700" b="1" dirty="0" smtClean="0">
                <a:solidFill>
                  <a:srgbClr val="FFCC00"/>
                </a:solidFill>
              </a:rPr>
              <a:t>1/25 </a:t>
            </a:r>
            <a:r>
              <a:rPr lang="ko-KR" altLang="en-US" sz="700" b="1" dirty="0" smtClean="0">
                <a:solidFill>
                  <a:srgbClr val="FFCC00"/>
                </a:solidFill>
              </a:rPr>
              <a:t>광고보기</a:t>
            </a:r>
            <a:endParaRPr lang="ko-KR" altLang="en-US" sz="700" b="1" dirty="0">
              <a:solidFill>
                <a:srgbClr val="FFCC00"/>
              </a:solidFill>
            </a:endParaRPr>
          </a:p>
        </p:txBody>
      </p:sp>
      <p:sp>
        <p:nvSpPr>
          <p:cNvPr id="52" name="오른쪽 화살표 51"/>
          <p:cNvSpPr/>
          <p:nvPr/>
        </p:nvSpPr>
        <p:spPr>
          <a:xfrm>
            <a:off x="1224137" y="3007793"/>
            <a:ext cx="1440160" cy="853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진입</a:t>
            </a:r>
            <a:endParaRPr lang="ko-KR" altLang="en-US" sz="1000" b="1" dirty="0"/>
          </a:p>
        </p:txBody>
      </p:sp>
      <p:sp>
        <p:nvSpPr>
          <p:cNvPr id="54" name="타원형 설명선 53"/>
          <p:cNvSpPr/>
          <p:nvPr/>
        </p:nvSpPr>
        <p:spPr>
          <a:xfrm>
            <a:off x="7488832" y="2781653"/>
            <a:ext cx="1475656" cy="1151403"/>
          </a:xfrm>
          <a:prstGeom prst="wedgeEllipseCallout">
            <a:avLst>
              <a:gd name="adj1" fmla="val -49773"/>
              <a:gd name="adj2" fmla="val -1613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rgbClr val="FFCC00"/>
                </a:solidFill>
              </a:rPr>
              <a:t>상위지역으로</a:t>
            </a:r>
            <a:r>
              <a:rPr lang="en-US" altLang="ko-KR" sz="1100" dirty="0">
                <a:solidFill>
                  <a:srgbClr val="FFCC00"/>
                </a:solidFill>
              </a:rPr>
              <a:t> </a:t>
            </a:r>
            <a:r>
              <a:rPr lang="ko-KR" altLang="en-US" sz="1100" dirty="0" smtClean="0">
                <a:solidFill>
                  <a:srgbClr val="FFCC00"/>
                </a:solidFill>
              </a:rPr>
              <a:t>이주</a:t>
            </a:r>
            <a:endParaRPr lang="en-US" altLang="ko-KR" sz="1100" dirty="0" smtClean="0">
              <a:solidFill>
                <a:srgbClr val="FFCC00"/>
              </a:solidFill>
            </a:endParaRPr>
          </a:p>
        </p:txBody>
      </p:sp>
      <p:sp>
        <p:nvSpPr>
          <p:cNvPr id="55" name="오른쪽 화살표 54"/>
          <p:cNvSpPr/>
          <p:nvPr/>
        </p:nvSpPr>
        <p:spPr>
          <a:xfrm>
            <a:off x="6696744" y="3005823"/>
            <a:ext cx="1008112" cy="853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연료소비</a:t>
            </a:r>
            <a:endParaRPr lang="ko-KR" altLang="en-US" sz="1000" b="1" dirty="0"/>
          </a:p>
        </p:txBody>
      </p:sp>
      <p:sp>
        <p:nvSpPr>
          <p:cNvPr id="27" name="타원형 설명선 26"/>
          <p:cNvSpPr/>
          <p:nvPr/>
        </p:nvSpPr>
        <p:spPr>
          <a:xfrm>
            <a:off x="3995936" y="346718"/>
            <a:ext cx="864096" cy="778026"/>
          </a:xfrm>
          <a:prstGeom prst="wedgeEllipseCallout">
            <a:avLst>
              <a:gd name="adj1" fmla="val -49773"/>
              <a:gd name="adj2" fmla="val -1613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</a:rPr>
              <a:t>병력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bg1"/>
                </a:solidFill>
              </a:rPr>
              <a:t>생산</a:t>
            </a:r>
            <a:endParaRPr lang="en-US" altLang="ko-KR" sz="1000" dirty="0" smtClean="0">
              <a:solidFill>
                <a:schemeClr val="bg1"/>
              </a:solidFill>
            </a:endParaRPr>
          </a:p>
        </p:txBody>
      </p:sp>
      <p:sp>
        <p:nvSpPr>
          <p:cNvPr id="28" name="오른쪽 화살표 27"/>
          <p:cNvSpPr/>
          <p:nvPr/>
        </p:nvSpPr>
        <p:spPr>
          <a:xfrm rot="17209789">
            <a:off x="3497850" y="1231620"/>
            <a:ext cx="1335433" cy="853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마석소비</a:t>
            </a:r>
            <a:endParaRPr lang="en-US" altLang="ko-KR" sz="1000" b="1" dirty="0" smtClean="0"/>
          </a:p>
        </p:txBody>
      </p:sp>
      <p:sp>
        <p:nvSpPr>
          <p:cNvPr id="30" name="오른쪽 화살표 29"/>
          <p:cNvSpPr/>
          <p:nvPr/>
        </p:nvSpPr>
        <p:spPr>
          <a:xfrm rot="18255617" flipH="1">
            <a:off x="2964864" y="1480968"/>
            <a:ext cx="1574775" cy="398151"/>
          </a:xfrm>
          <a:prstGeom prst="rightArrow">
            <a:avLst>
              <a:gd name="adj1" fmla="val 50000"/>
              <a:gd name="adj2" fmla="val 589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b="1" dirty="0" smtClean="0"/>
          </a:p>
        </p:txBody>
      </p:sp>
    </p:spTree>
    <p:extLst>
      <p:ext uri="{BB962C8B-B14F-4D97-AF65-F5344CB8AC3E}">
        <p14:creationId xmlns:p14="http://schemas.microsoft.com/office/powerpoint/2010/main" val="376167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목적지 표시 깃대 </a:t>
            </a:r>
            <a:endParaRPr lang="en-US" altLang="ko-KR" sz="1600" dirty="0" smtClean="0"/>
          </a:p>
        </p:txBody>
      </p:sp>
      <p:pic>
        <p:nvPicPr>
          <p:cNvPr id="3074" name="Picture 2" descr="F:\study\titan\proto\Sprites\Prob\ISO_Prob_Pieces_a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356815"/>
            <a:ext cx="16637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F:\study\titan\proto\Sprites\Prob\ISO_Prob_Pieces_b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5356815"/>
            <a:ext cx="16637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:\study\titan\proto\Sprites\Prob\ISO_Prob_Pieces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5356815"/>
            <a:ext cx="16637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F:\study\titan\proto\Sprites\Prob\ISO_Prob_Pieces_d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949" y="5356815"/>
            <a:ext cx="16637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:\study\titan\proto\Sprites\Prob\ISO_Prob_Pieces_e_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117" y="5356815"/>
            <a:ext cx="16637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79709" y="6351711"/>
            <a:ext cx="1472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FFC000"/>
                </a:solidFill>
              </a:rPr>
              <a:t>★</a:t>
            </a:r>
            <a:endParaRPr lang="ko-KR" altLang="en-US" sz="2400" b="1" dirty="0">
              <a:solidFill>
                <a:srgbClr val="FFC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91383" y="6323050"/>
            <a:ext cx="1472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FFC000"/>
                </a:solidFill>
              </a:rPr>
              <a:t>★★</a:t>
            </a:r>
            <a:endParaRPr lang="ko-KR" altLang="en-US" sz="2400" b="1" dirty="0">
              <a:solidFill>
                <a:srgbClr val="FFC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35797" y="6323049"/>
            <a:ext cx="1472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FFC000"/>
                </a:solidFill>
              </a:rPr>
              <a:t>★★★</a:t>
            </a:r>
            <a:endParaRPr lang="ko-KR" altLang="en-US" sz="2400" b="1" dirty="0">
              <a:solidFill>
                <a:srgbClr val="FFC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99596" y="6351711"/>
            <a:ext cx="1472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FFC000"/>
                </a:solidFill>
              </a:rPr>
              <a:t>★★★★</a:t>
            </a:r>
            <a:endParaRPr lang="ko-KR" altLang="en-US" sz="2400" b="1" dirty="0">
              <a:solidFill>
                <a:srgbClr val="FFC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716117" y="6351711"/>
            <a:ext cx="1744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FFC000"/>
                </a:solidFill>
              </a:rPr>
              <a:t>★★★★★</a:t>
            </a:r>
            <a:endParaRPr lang="ko-KR" altLang="en-US" sz="2400" b="1" dirty="0">
              <a:solidFill>
                <a:srgbClr val="FFC000"/>
              </a:solidFill>
            </a:endParaRPr>
          </a:p>
        </p:txBody>
      </p:sp>
      <p:pic>
        <p:nvPicPr>
          <p:cNvPr id="26" name="Picture 4" descr="F:\study\titan\proto\Sprites\Prob\ISO_Prob_Flag_0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765" y="5685528"/>
            <a:ext cx="7239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E:\fnf\titan\res\concept\3x3bas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965" y="1773179"/>
            <a:ext cx="5148339" cy="3888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3425934" y="3260989"/>
            <a:ext cx="2658234" cy="369332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FF00"/>
                </a:solidFill>
              </a:rPr>
              <a:t>▣</a:t>
            </a:r>
            <a:r>
              <a:rPr lang="ko-KR" altLang="en-US" b="1" dirty="0" smtClean="0">
                <a:solidFill>
                  <a:schemeClr val="bg1"/>
                </a:solidFill>
              </a:rPr>
              <a:t>계정이름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9" name="타원형 설명선 38"/>
          <p:cNvSpPr/>
          <p:nvPr/>
        </p:nvSpPr>
        <p:spPr>
          <a:xfrm>
            <a:off x="342592" y="868913"/>
            <a:ext cx="3265722" cy="720080"/>
          </a:xfrm>
          <a:prstGeom prst="wedgeEllipseCallout">
            <a:avLst>
              <a:gd name="adj1" fmla="val 81916"/>
              <a:gd name="adj2" fmla="val 180291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Layer </a:t>
            </a:r>
            <a:r>
              <a:rPr lang="ko-KR" altLang="en-US" sz="1400" b="1" dirty="0" smtClean="0"/>
              <a:t>깃발</a:t>
            </a:r>
            <a:r>
              <a:rPr lang="en-US" altLang="ko-KR" sz="11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이미지 </a:t>
            </a:r>
            <a:r>
              <a:rPr lang="en-US" altLang="ko-KR" sz="1100" dirty="0" smtClean="0">
                <a:solidFill>
                  <a:schemeClr val="bg1">
                    <a:lumMod val="75000"/>
                  </a:schemeClr>
                </a:solidFill>
              </a:rPr>
              <a:t>x57, y51</a:t>
            </a:r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중심점 깃대 </a:t>
            </a:r>
            <a:r>
              <a:rPr lang="en-US" altLang="ko-KR" sz="1100" dirty="0" smtClean="0">
                <a:solidFill>
                  <a:schemeClr val="bg1">
                    <a:lumMod val="75000"/>
                  </a:schemeClr>
                </a:solidFill>
              </a:rPr>
              <a:t>x5 , y72</a:t>
            </a:r>
          </a:p>
        </p:txBody>
      </p:sp>
      <p:sp>
        <p:nvSpPr>
          <p:cNvPr id="43" name="타원형 설명선 42"/>
          <p:cNvSpPr/>
          <p:nvPr/>
        </p:nvSpPr>
        <p:spPr>
          <a:xfrm>
            <a:off x="111146" y="3717032"/>
            <a:ext cx="2252880" cy="468052"/>
          </a:xfrm>
          <a:prstGeom prst="wedgeEllipseCallout">
            <a:avLst>
              <a:gd name="adj1" fmla="val 107182"/>
              <a:gd name="adj2" fmla="val -86190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[</a:t>
            </a:r>
            <a:r>
              <a:rPr lang="en-US" altLang="ko-KR" sz="1200" dirty="0" err="1" smtClean="0"/>
              <a:t>Ui</a:t>
            </a:r>
            <a:r>
              <a:rPr lang="en-US" altLang="ko-KR" sz="1200" dirty="0" smtClean="0"/>
              <a:t>]</a:t>
            </a:r>
          </a:p>
          <a:p>
            <a:pPr algn="ctr"/>
            <a:r>
              <a:rPr lang="ko-KR" altLang="en-US" sz="1200" dirty="0" smtClean="0"/>
              <a:t>텍스트 영역</a:t>
            </a:r>
            <a:r>
              <a:rPr lang="en-US" altLang="ko-KR" sz="1200" dirty="0" smtClean="0"/>
              <a:t>1</a:t>
            </a:r>
          </a:p>
        </p:txBody>
      </p:sp>
      <p:sp>
        <p:nvSpPr>
          <p:cNvPr id="55" name="타원형 설명선 54"/>
          <p:cNvSpPr/>
          <p:nvPr/>
        </p:nvSpPr>
        <p:spPr>
          <a:xfrm>
            <a:off x="-28700" y="2353666"/>
            <a:ext cx="2763528" cy="499270"/>
          </a:xfrm>
          <a:prstGeom prst="wedgeEllipseCallout">
            <a:avLst>
              <a:gd name="adj1" fmla="val 2160"/>
              <a:gd name="adj2" fmla="val 47129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Layer FX</a:t>
            </a:r>
          </a:p>
          <a:p>
            <a:pPr algn="ctr"/>
            <a:r>
              <a:rPr lang="ko-KR" altLang="en-US" sz="1100" dirty="0" smtClean="0"/>
              <a:t>후처리 </a:t>
            </a:r>
            <a:r>
              <a:rPr lang="ko-KR" altLang="en-US" sz="1100" dirty="0" err="1" smtClean="0"/>
              <a:t>레이어</a:t>
            </a:r>
            <a:r>
              <a:rPr lang="ko-KR" altLang="en-US" sz="1100" dirty="0" smtClean="0"/>
              <a:t> </a:t>
            </a:r>
            <a:endParaRPr lang="en-US" altLang="ko-KR" sz="1100" dirty="0" smtClean="0"/>
          </a:p>
        </p:txBody>
      </p:sp>
      <p:sp>
        <p:nvSpPr>
          <p:cNvPr id="56" name="타원형 설명선 55"/>
          <p:cNvSpPr/>
          <p:nvPr/>
        </p:nvSpPr>
        <p:spPr>
          <a:xfrm>
            <a:off x="0" y="1484784"/>
            <a:ext cx="3091376" cy="859450"/>
          </a:xfrm>
          <a:prstGeom prst="wedgeEllipseCallout">
            <a:avLst>
              <a:gd name="adj1" fmla="val 96336"/>
              <a:gd name="adj2" fmla="val 116652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Layer </a:t>
            </a:r>
            <a:r>
              <a:rPr lang="ko-KR" altLang="en-US" sz="1400" b="1" dirty="0" smtClean="0"/>
              <a:t>깃</a:t>
            </a:r>
            <a:r>
              <a:rPr lang="ko-KR" altLang="en-US" sz="1400" b="1" dirty="0"/>
              <a:t>대</a:t>
            </a:r>
            <a:endParaRPr lang="en-US" altLang="ko-KR" sz="1400" b="1" dirty="0" smtClean="0"/>
          </a:p>
          <a:p>
            <a:pPr algn="ctr"/>
            <a:r>
              <a:rPr lang="ko-KR" altLang="en-US" sz="1100" dirty="0">
                <a:solidFill>
                  <a:srgbClr val="FFC000"/>
                </a:solidFill>
              </a:rPr>
              <a:t>그림자가 그림에 포함되어 있음</a:t>
            </a:r>
            <a:endParaRPr lang="en-US" altLang="ko-KR" sz="1100" dirty="0" smtClean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이미지 </a:t>
            </a:r>
            <a:r>
              <a:rPr lang="en-US" altLang="ko-KR" sz="1100" dirty="0" smtClean="0">
                <a:solidFill>
                  <a:schemeClr val="bg1">
                    <a:lumMod val="75000"/>
                  </a:schemeClr>
                </a:solidFill>
              </a:rPr>
              <a:t>x131, y102</a:t>
            </a:r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중심점 </a:t>
            </a:r>
            <a:r>
              <a:rPr lang="en-US" altLang="ko-KR" sz="1100" dirty="0" smtClean="0">
                <a:solidFill>
                  <a:schemeClr val="bg1">
                    <a:lumMod val="75000"/>
                  </a:schemeClr>
                </a:solidFill>
              </a:rPr>
              <a:t>x65 , y68</a:t>
            </a:r>
          </a:p>
        </p:txBody>
      </p:sp>
      <p:pic>
        <p:nvPicPr>
          <p:cNvPr id="57" name="Picture 2" descr="F:\study\titan\proto\Sprites\Prob\ISO_Prob_Pieces_a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412" y="2204864"/>
            <a:ext cx="16637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F:\study\titan\proto\Sprites\Prob\ISO_Prob_Flag_0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470" y="2552128"/>
            <a:ext cx="7239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직선 화살표 연결선 58"/>
          <p:cNvCxnSpPr/>
          <p:nvPr/>
        </p:nvCxnSpPr>
        <p:spPr>
          <a:xfrm flipV="1">
            <a:off x="1975453" y="3060056"/>
            <a:ext cx="2564301" cy="200933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형 설명선 59"/>
          <p:cNvSpPr/>
          <p:nvPr/>
        </p:nvSpPr>
        <p:spPr>
          <a:xfrm>
            <a:off x="61803" y="2824943"/>
            <a:ext cx="2296894" cy="470223"/>
          </a:xfrm>
          <a:prstGeom prst="wedgeEllipseCallout">
            <a:avLst>
              <a:gd name="adj1" fmla="val 97694"/>
              <a:gd name="adj2" fmla="val -76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[</a:t>
            </a:r>
            <a:r>
              <a:rPr lang="en-US" altLang="ko-KR" sz="1200" dirty="0" err="1" smtClean="0"/>
              <a:t>Ui</a:t>
            </a:r>
            <a:r>
              <a:rPr lang="en-US" altLang="ko-KR" sz="1200" dirty="0" smtClean="0"/>
              <a:t>]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화살</a:t>
            </a:r>
            <a:r>
              <a:rPr lang="ko-KR" altLang="en-US" sz="1200" dirty="0"/>
              <a:t>표</a:t>
            </a:r>
            <a:endParaRPr lang="en-US" altLang="ko-KR" sz="1200" dirty="0"/>
          </a:p>
          <a:p>
            <a:pPr algn="ctr"/>
            <a:r>
              <a:rPr lang="ko-KR" altLang="en-US" sz="1200" dirty="0" smtClean="0"/>
              <a:t>나의 경로표시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411796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E:\fnf\titan\res\concept\3x3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965" y="1773179"/>
            <a:ext cx="5148339" cy="3888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C:\work_2015\titan\proto\Sprites\Unit\ISO_Unit_Dungeon_a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412595"/>
            <a:ext cx="1819683" cy="201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야만</a:t>
            </a:r>
            <a:r>
              <a:rPr lang="ko-KR" altLang="en-US" sz="1600" dirty="0"/>
              <a:t>인</a:t>
            </a:r>
            <a:r>
              <a:rPr lang="ko-KR" altLang="en-US" sz="1600" dirty="0" smtClean="0"/>
              <a:t> 요새  </a:t>
            </a:r>
            <a:endParaRPr lang="en-US" altLang="ko-KR" sz="1600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3385470" y="3260989"/>
            <a:ext cx="2658234" cy="369332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FF00"/>
                </a:solidFill>
              </a:rPr>
              <a:t>▣</a:t>
            </a:r>
            <a:r>
              <a:rPr lang="ko-KR" altLang="en-US" b="1" dirty="0" smtClean="0">
                <a:solidFill>
                  <a:schemeClr val="bg1"/>
                </a:solidFill>
              </a:rPr>
              <a:t>야만인 요새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0" name="타원형 설명선 49"/>
          <p:cNvSpPr/>
          <p:nvPr/>
        </p:nvSpPr>
        <p:spPr>
          <a:xfrm>
            <a:off x="395536" y="2996952"/>
            <a:ext cx="1713053" cy="432229"/>
          </a:xfrm>
          <a:prstGeom prst="wedgeEllipseCallout">
            <a:avLst>
              <a:gd name="adj1" fmla="val 181146"/>
              <a:gd name="adj2" fmla="val -5222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[</a:t>
            </a:r>
            <a:r>
              <a:rPr lang="en-US" altLang="ko-KR" sz="1200" dirty="0" err="1" smtClean="0"/>
              <a:t>Ui</a:t>
            </a:r>
            <a:r>
              <a:rPr lang="en-US" altLang="ko-KR" sz="1200" dirty="0" smtClean="0"/>
              <a:t>]</a:t>
            </a:r>
          </a:p>
          <a:p>
            <a:pPr algn="ctr"/>
            <a:r>
              <a:rPr lang="ko-KR" altLang="en-US" sz="1200" dirty="0" smtClean="0"/>
              <a:t>요새의 레벨</a:t>
            </a:r>
            <a:endParaRPr lang="en-US" altLang="ko-KR" sz="1200" dirty="0" smtClean="0"/>
          </a:p>
        </p:txBody>
      </p:sp>
      <p:sp>
        <p:nvSpPr>
          <p:cNvPr id="20" name="순서도: 대체 처리 19"/>
          <p:cNvSpPr/>
          <p:nvPr/>
        </p:nvSpPr>
        <p:spPr>
          <a:xfrm>
            <a:off x="4562433" y="2965602"/>
            <a:ext cx="369607" cy="319382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23" name="타원형 설명선 22"/>
          <p:cNvSpPr/>
          <p:nvPr/>
        </p:nvSpPr>
        <p:spPr>
          <a:xfrm>
            <a:off x="119748" y="1412776"/>
            <a:ext cx="3265722" cy="1008112"/>
          </a:xfrm>
          <a:prstGeom prst="wedgeEllipseCallout">
            <a:avLst>
              <a:gd name="adj1" fmla="val 62628"/>
              <a:gd name="adj2" fmla="val 29725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Layer </a:t>
            </a:r>
            <a:r>
              <a:rPr lang="ko-KR" altLang="en-US" sz="1400" b="1" dirty="0" smtClean="0"/>
              <a:t>요새</a:t>
            </a:r>
            <a:endParaRPr lang="en-US" altLang="ko-KR" sz="1400" b="1" dirty="0" smtClean="0"/>
          </a:p>
          <a:p>
            <a:pPr algn="ctr"/>
            <a:r>
              <a:rPr lang="ko-KR" altLang="en-US" sz="1100" dirty="0" smtClean="0">
                <a:solidFill>
                  <a:srgbClr val="FFC000"/>
                </a:solidFill>
              </a:rPr>
              <a:t>그림자가 그림에 포함되어 있음</a:t>
            </a:r>
            <a:endParaRPr lang="en-US" altLang="ko-KR" sz="1100" dirty="0" smtClean="0">
              <a:solidFill>
                <a:srgbClr val="FFC000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이미지 </a:t>
            </a:r>
            <a:r>
              <a:rPr lang="en-US" altLang="ko-KR" sz="1100" dirty="0" smtClean="0">
                <a:solidFill>
                  <a:schemeClr val="bg1">
                    <a:lumMod val="75000"/>
                  </a:schemeClr>
                </a:solidFill>
              </a:rPr>
              <a:t>x148, y164</a:t>
            </a:r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중심점 </a:t>
            </a:r>
            <a:r>
              <a:rPr lang="en-US" altLang="ko-KR" sz="1100" dirty="0" smtClean="0">
                <a:solidFill>
                  <a:schemeClr val="bg1">
                    <a:lumMod val="75000"/>
                  </a:schemeClr>
                </a:solidFill>
              </a:rPr>
              <a:t>x78, y128</a:t>
            </a:r>
          </a:p>
        </p:txBody>
      </p:sp>
      <p:sp>
        <p:nvSpPr>
          <p:cNvPr id="27" name="타원형 설명선 26"/>
          <p:cNvSpPr/>
          <p:nvPr/>
        </p:nvSpPr>
        <p:spPr>
          <a:xfrm>
            <a:off x="342592" y="764704"/>
            <a:ext cx="3265722" cy="720080"/>
          </a:xfrm>
          <a:prstGeom prst="wedgeEllipseCallout">
            <a:avLst>
              <a:gd name="adj1" fmla="val 67678"/>
              <a:gd name="adj2" fmla="val 102809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Layer </a:t>
            </a:r>
            <a:r>
              <a:rPr lang="ko-KR" altLang="en-US" sz="1400" b="1" dirty="0" smtClean="0"/>
              <a:t>보석</a:t>
            </a:r>
            <a:r>
              <a:rPr lang="en-US" altLang="ko-KR" sz="11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이미지 </a:t>
            </a:r>
            <a:r>
              <a:rPr lang="en-US" altLang="ko-KR" sz="1100" dirty="0" smtClean="0">
                <a:solidFill>
                  <a:schemeClr val="bg1">
                    <a:lumMod val="75000"/>
                  </a:schemeClr>
                </a:solidFill>
              </a:rPr>
              <a:t>x, y</a:t>
            </a:r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중심점 </a:t>
            </a:r>
            <a:r>
              <a:rPr lang="en-US" altLang="ko-KR" sz="1100" dirty="0" smtClean="0">
                <a:solidFill>
                  <a:schemeClr val="bg1">
                    <a:lumMod val="75000"/>
                  </a:schemeClr>
                </a:solidFill>
              </a:rPr>
              <a:t>x , y</a:t>
            </a:r>
          </a:p>
        </p:txBody>
      </p:sp>
      <p:sp>
        <p:nvSpPr>
          <p:cNvPr id="15" name="타원형 설명선 14"/>
          <p:cNvSpPr/>
          <p:nvPr/>
        </p:nvSpPr>
        <p:spPr>
          <a:xfrm>
            <a:off x="111146" y="3429246"/>
            <a:ext cx="2252880" cy="468052"/>
          </a:xfrm>
          <a:prstGeom prst="wedgeEllipseCallout">
            <a:avLst>
              <a:gd name="adj1" fmla="val 120253"/>
              <a:gd name="adj2" fmla="val -34866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[</a:t>
            </a:r>
            <a:r>
              <a:rPr lang="en-US" altLang="ko-KR" sz="1200" dirty="0" err="1" smtClean="0"/>
              <a:t>Ui</a:t>
            </a:r>
            <a:r>
              <a:rPr lang="en-US" altLang="ko-KR" sz="1200" dirty="0" smtClean="0"/>
              <a:t>]</a:t>
            </a:r>
          </a:p>
          <a:p>
            <a:pPr algn="ctr"/>
            <a:r>
              <a:rPr lang="ko-KR" altLang="en-US" sz="1200" dirty="0" smtClean="0"/>
              <a:t>텍스트 영역</a:t>
            </a:r>
            <a:r>
              <a:rPr lang="en-US" altLang="ko-KR" sz="1200" dirty="0" smtClean="0"/>
              <a:t>1</a:t>
            </a:r>
          </a:p>
        </p:txBody>
      </p:sp>
      <p:sp>
        <p:nvSpPr>
          <p:cNvPr id="26" name="타원형 설명선 25"/>
          <p:cNvSpPr/>
          <p:nvPr/>
        </p:nvSpPr>
        <p:spPr>
          <a:xfrm>
            <a:off x="-28700" y="2353666"/>
            <a:ext cx="2763528" cy="499270"/>
          </a:xfrm>
          <a:prstGeom prst="wedgeEllipseCallout">
            <a:avLst>
              <a:gd name="adj1" fmla="val 2160"/>
              <a:gd name="adj2" fmla="val 47129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Layer FX</a:t>
            </a:r>
          </a:p>
          <a:p>
            <a:pPr algn="ctr"/>
            <a:r>
              <a:rPr lang="ko-KR" altLang="en-US" sz="1100" dirty="0" smtClean="0"/>
              <a:t>후처리 </a:t>
            </a:r>
            <a:r>
              <a:rPr lang="ko-KR" altLang="en-US" sz="1100" dirty="0" err="1" smtClean="0"/>
              <a:t>레이어</a:t>
            </a:r>
            <a:r>
              <a:rPr lang="ko-KR" altLang="en-US" sz="1100" dirty="0" smtClean="0"/>
              <a:t> </a:t>
            </a:r>
            <a:endParaRPr lang="en-US" altLang="ko-KR" sz="1100" dirty="0" smtClean="0"/>
          </a:p>
        </p:txBody>
      </p:sp>
    </p:spTree>
    <p:extLst>
      <p:ext uri="{BB962C8B-B14F-4D97-AF65-F5344CB8AC3E}">
        <p14:creationId xmlns:p14="http://schemas.microsoft.com/office/powerpoint/2010/main" val="46577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E:\fnf\titan\res\concept\3x3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965" y="1773179"/>
            <a:ext cx="5148339" cy="3888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882" y="1320864"/>
            <a:ext cx="1985409" cy="220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광산  </a:t>
            </a:r>
            <a:endParaRPr lang="en-US" altLang="ko-KR" sz="1600" dirty="0" smtClean="0"/>
          </a:p>
        </p:txBody>
      </p:sp>
      <p:sp>
        <p:nvSpPr>
          <p:cNvPr id="20" name="순서도: 대체 처리 19"/>
          <p:cNvSpPr/>
          <p:nvPr/>
        </p:nvSpPr>
        <p:spPr>
          <a:xfrm>
            <a:off x="4562433" y="2965602"/>
            <a:ext cx="369607" cy="319382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23" name="타원형 설명선 22"/>
          <p:cNvSpPr/>
          <p:nvPr/>
        </p:nvSpPr>
        <p:spPr>
          <a:xfrm>
            <a:off x="119748" y="1412776"/>
            <a:ext cx="3265722" cy="1008112"/>
          </a:xfrm>
          <a:prstGeom prst="wedgeEllipseCallout">
            <a:avLst>
              <a:gd name="adj1" fmla="val 68085"/>
              <a:gd name="adj2" fmla="val 67390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Layer </a:t>
            </a:r>
            <a:r>
              <a:rPr lang="ko-KR" altLang="en-US" sz="1400" b="1" dirty="0" smtClean="0"/>
              <a:t>광</a:t>
            </a:r>
            <a:r>
              <a:rPr lang="ko-KR" altLang="en-US" sz="1400" b="1" dirty="0"/>
              <a:t>산</a:t>
            </a:r>
            <a:endParaRPr lang="en-US" altLang="ko-KR" sz="1400" b="1" dirty="0" smtClean="0"/>
          </a:p>
          <a:p>
            <a:pPr algn="ctr"/>
            <a:r>
              <a:rPr lang="ko-KR" altLang="en-US" sz="1100" dirty="0" smtClean="0">
                <a:solidFill>
                  <a:srgbClr val="FFC000"/>
                </a:solidFill>
              </a:rPr>
              <a:t>그림자가 그림에 포함되어 있음</a:t>
            </a:r>
            <a:endParaRPr lang="en-US" altLang="ko-KR" sz="1100" dirty="0" smtClean="0">
              <a:solidFill>
                <a:srgbClr val="FFC000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이미지 </a:t>
            </a:r>
            <a:r>
              <a:rPr lang="en-US" altLang="ko-KR" sz="1100" dirty="0" smtClean="0">
                <a:solidFill>
                  <a:schemeClr val="bg1">
                    <a:lumMod val="75000"/>
                  </a:schemeClr>
                </a:solidFill>
              </a:rPr>
              <a:t>x148, y164</a:t>
            </a:r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중심점 </a:t>
            </a:r>
            <a:r>
              <a:rPr lang="en-US" altLang="ko-KR" sz="1100" dirty="0" smtClean="0">
                <a:solidFill>
                  <a:schemeClr val="bg1">
                    <a:lumMod val="75000"/>
                  </a:schemeClr>
                </a:solidFill>
              </a:rPr>
              <a:t>x78, y128</a:t>
            </a:r>
          </a:p>
        </p:txBody>
      </p:sp>
      <p:sp>
        <p:nvSpPr>
          <p:cNvPr id="27" name="타원형 설명선 26"/>
          <p:cNvSpPr/>
          <p:nvPr/>
        </p:nvSpPr>
        <p:spPr>
          <a:xfrm>
            <a:off x="342592" y="908720"/>
            <a:ext cx="3265722" cy="608265"/>
          </a:xfrm>
          <a:prstGeom prst="wedgeEllipseCallout">
            <a:avLst>
              <a:gd name="adj1" fmla="val 79543"/>
              <a:gd name="adj2" fmla="val 172664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Layer </a:t>
            </a:r>
            <a:r>
              <a:rPr lang="ko-KR" altLang="en-US" sz="1400" b="1" dirty="0" smtClean="0"/>
              <a:t>채집중인 깃대</a:t>
            </a:r>
            <a:r>
              <a:rPr lang="en-US" altLang="ko-KR" sz="11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이미지 </a:t>
            </a:r>
            <a:r>
              <a:rPr lang="en-US" altLang="ko-KR" sz="1100" dirty="0" smtClean="0">
                <a:solidFill>
                  <a:schemeClr val="bg1">
                    <a:lumMod val="75000"/>
                  </a:schemeClr>
                </a:solidFill>
              </a:rPr>
              <a:t>x, y</a:t>
            </a:r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중심점 </a:t>
            </a:r>
            <a:r>
              <a:rPr lang="en-US" altLang="ko-KR" sz="1100" dirty="0" smtClean="0">
                <a:solidFill>
                  <a:schemeClr val="bg1">
                    <a:lumMod val="75000"/>
                  </a:schemeClr>
                </a:solidFill>
              </a:rPr>
              <a:t>x , y</a:t>
            </a:r>
          </a:p>
        </p:txBody>
      </p:sp>
      <p:sp>
        <p:nvSpPr>
          <p:cNvPr id="26" name="타원형 설명선 25"/>
          <p:cNvSpPr/>
          <p:nvPr/>
        </p:nvSpPr>
        <p:spPr>
          <a:xfrm>
            <a:off x="-28700" y="2353666"/>
            <a:ext cx="2763528" cy="499270"/>
          </a:xfrm>
          <a:prstGeom prst="wedgeEllipseCallout">
            <a:avLst>
              <a:gd name="adj1" fmla="val 2160"/>
              <a:gd name="adj2" fmla="val 47129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Layer FX</a:t>
            </a:r>
          </a:p>
          <a:p>
            <a:pPr algn="ctr"/>
            <a:r>
              <a:rPr lang="ko-KR" altLang="en-US" sz="1100" dirty="0" smtClean="0"/>
              <a:t>후처리 </a:t>
            </a:r>
            <a:r>
              <a:rPr lang="ko-KR" altLang="en-US" sz="1100" dirty="0" err="1" smtClean="0"/>
              <a:t>레이어</a:t>
            </a:r>
            <a:r>
              <a:rPr lang="ko-KR" altLang="en-US" sz="1100" dirty="0" smtClean="0"/>
              <a:t> </a:t>
            </a:r>
            <a:endParaRPr lang="en-US" altLang="ko-KR" sz="1100" dirty="0" smtClean="0"/>
          </a:p>
        </p:txBody>
      </p:sp>
      <p:sp>
        <p:nvSpPr>
          <p:cNvPr id="17" name="타원형 설명선 16"/>
          <p:cNvSpPr/>
          <p:nvPr/>
        </p:nvSpPr>
        <p:spPr>
          <a:xfrm>
            <a:off x="1450294" y="332656"/>
            <a:ext cx="3265722" cy="648072"/>
          </a:xfrm>
          <a:prstGeom prst="wedgeEllipseCallout">
            <a:avLst>
              <a:gd name="adj1" fmla="val 49170"/>
              <a:gd name="adj2" fmla="val 191052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Layer </a:t>
            </a:r>
            <a:r>
              <a:rPr lang="ko-KR" altLang="en-US" sz="1400" b="1" dirty="0" smtClean="0"/>
              <a:t>채집중인 깃발</a:t>
            </a:r>
            <a:r>
              <a:rPr lang="en-US" altLang="ko-KR" sz="11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이미지 </a:t>
            </a:r>
            <a:r>
              <a:rPr lang="en-US" altLang="ko-KR" sz="1100" dirty="0" smtClean="0">
                <a:solidFill>
                  <a:schemeClr val="bg1">
                    <a:lumMod val="75000"/>
                  </a:schemeClr>
                </a:solidFill>
              </a:rPr>
              <a:t>x57, y51</a:t>
            </a:r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중심점 깃대 </a:t>
            </a:r>
            <a:r>
              <a:rPr lang="en-US" altLang="ko-KR" sz="1100" dirty="0" smtClean="0">
                <a:solidFill>
                  <a:schemeClr val="bg1">
                    <a:lumMod val="75000"/>
                  </a:schemeClr>
                </a:solidFill>
              </a:rPr>
              <a:t>x5 , y72</a:t>
            </a:r>
          </a:p>
        </p:txBody>
      </p:sp>
      <p:pic>
        <p:nvPicPr>
          <p:cNvPr id="19" name="Picture 2" descr="F:\study\titan\proto\Sprites\Prob\ISO_Prob_Pieces_a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412" y="1556792"/>
            <a:ext cx="16637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:\study\titan\proto\Sprites\Prob\ISO_Prob_Flag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609" y="1885505"/>
            <a:ext cx="7239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3385470" y="3260989"/>
            <a:ext cx="2658234" cy="369332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FF00"/>
                </a:solidFill>
              </a:rPr>
              <a:t>▣</a:t>
            </a:r>
            <a:r>
              <a:rPr lang="ko-KR" altLang="en-US" b="1" dirty="0" smtClean="0">
                <a:solidFill>
                  <a:schemeClr val="bg1"/>
                </a:solidFill>
              </a:rPr>
              <a:t>계정이름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5" name="타원형 설명선 24"/>
          <p:cNvSpPr/>
          <p:nvPr/>
        </p:nvSpPr>
        <p:spPr>
          <a:xfrm>
            <a:off x="395536" y="3356992"/>
            <a:ext cx="1713053" cy="432229"/>
          </a:xfrm>
          <a:prstGeom prst="wedgeEllipseCallout">
            <a:avLst>
              <a:gd name="adj1" fmla="val 180241"/>
              <a:gd name="adj2" fmla="val -82314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[</a:t>
            </a:r>
            <a:r>
              <a:rPr lang="en-US" altLang="ko-KR" sz="1200" dirty="0" err="1" smtClean="0"/>
              <a:t>Ui</a:t>
            </a:r>
            <a:r>
              <a:rPr lang="en-US" altLang="ko-KR" sz="1200" dirty="0" smtClean="0"/>
              <a:t>]</a:t>
            </a:r>
          </a:p>
          <a:p>
            <a:pPr algn="ctr"/>
            <a:r>
              <a:rPr lang="ko-KR" altLang="en-US" sz="1200" dirty="0" smtClean="0"/>
              <a:t>광</a:t>
            </a:r>
            <a:r>
              <a:rPr lang="ko-KR" altLang="en-US" sz="1200" dirty="0"/>
              <a:t>산</a:t>
            </a:r>
            <a:r>
              <a:rPr lang="ko-KR" altLang="en-US" sz="1200" dirty="0" smtClean="0"/>
              <a:t>의 레벨</a:t>
            </a:r>
            <a:endParaRPr lang="en-US" altLang="ko-KR" sz="1200" dirty="0" smtClean="0"/>
          </a:p>
        </p:txBody>
      </p:sp>
      <p:sp>
        <p:nvSpPr>
          <p:cNvPr id="28" name="타원형 설명선 27"/>
          <p:cNvSpPr/>
          <p:nvPr/>
        </p:nvSpPr>
        <p:spPr>
          <a:xfrm>
            <a:off x="111146" y="3789286"/>
            <a:ext cx="2252880" cy="468052"/>
          </a:xfrm>
          <a:prstGeom prst="wedgeEllipseCallout">
            <a:avLst>
              <a:gd name="adj1" fmla="val 121629"/>
              <a:gd name="adj2" fmla="val -10605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[</a:t>
            </a:r>
            <a:r>
              <a:rPr lang="en-US" altLang="ko-KR" sz="1200" dirty="0" err="1" smtClean="0"/>
              <a:t>Ui</a:t>
            </a:r>
            <a:r>
              <a:rPr lang="en-US" altLang="ko-KR" sz="1200" dirty="0" smtClean="0"/>
              <a:t>][HIDE]</a:t>
            </a:r>
          </a:p>
          <a:p>
            <a:pPr algn="ctr"/>
            <a:r>
              <a:rPr lang="ko-KR" altLang="en-US" sz="1200" dirty="0" smtClean="0"/>
              <a:t>점령중인 유저정보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170061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E:\fnf\titan\res\concept\3x3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965" y="1773179"/>
            <a:ext cx="5148339" cy="3888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fnf\titan\res\concept\shado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420888"/>
            <a:ext cx="1981200" cy="11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직선 화살표 연결선 29"/>
          <p:cNvCxnSpPr/>
          <p:nvPr/>
        </p:nvCxnSpPr>
        <p:spPr>
          <a:xfrm flipV="1">
            <a:off x="3491880" y="2852936"/>
            <a:ext cx="4032448" cy="207119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5" descr="C:\work_2015\titan\proto\Sprites\g0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78807" y="620688"/>
            <a:ext cx="1729297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거인   </a:t>
            </a:r>
            <a:endParaRPr lang="en-US" altLang="ko-KR" sz="1600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3385470" y="2420888"/>
            <a:ext cx="2658234" cy="369332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거인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0" name="타원형 설명선 49"/>
          <p:cNvSpPr/>
          <p:nvPr/>
        </p:nvSpPr>
        <p:spPr>
          <a:xfrm>
            <a:off x="251520" y="3501008"/>
            <a:ext cx="1713053" cy="432229"/>
          </a:xfrm>
          <a:prstGeom prst="wedgeEllipseCallout">
            <a:avLst>
              <a:gd name="adj1" fmla="val 184313"/>
              <a:gd name="adj2" fmla="val -310003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[</a:t>
            </a:r>
            <a:r>
              <a:rPr lang="en-US" altLang="ko-KR" sz="1200" dirty="0" err="1" smtClean="0"/>
              <a:t>Ui</a:t>
            </a:r>
            <a:r>
              <a:rPr lang="en-US" altLang="ko-KR" sz="1200" dirty="0" smtClean="0"/>
              <a:t>]</a:t>
            </a:r>
          </a:p>
          <a:p>
            <a:pPr algn="ctr"/>
            <a:r>
              <a:rPr lang="ko-KR" altLang="en-US" sz="1200" dirty="0" smtClean="0"/>
              <a:t>요새의 레벨</a:t>
            </a:r>
            <a:endParaRPr lang="en-US" altLang="ko-KR" sz="1200" dirty="0" smtClean="0"/>
          </a:p>
        </p:txBody>
      </p:sp>
      <p:sp>
        <p:nvSpPr>
          <p:cNvPr id="20" name="순서도: 대체 처리 19"/>
          <p:cNvSpPr/>
          <p:nvPr/>
        </p:nvSpPr>
        <p:spPr>
          <a:xfrm>
            <a:off x="4499992" y="2060848"/>
            <a:ext cx="369607" cy="319382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23" name="타원형 설명선 22"/>
          <p:cNvSpPr/>
          <p:nvPr/>
        </p:nvSpPr>
        <p:spPr>
          <a:xfrm>
            <a:off x="119748" y="876519"/>
            <a:ext cx="3265722" cy="896660"/>
          </a:xfrm>
          <a:prstGeom prst="wedgeEllipseCallout">
            <a:avLst>
              <a:gd name="adj1" fmla="val 62865"/>
              <a:gd name="adj2" fmla="val 18963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Layer </a:t>
            </a:r>
            <a:r>
              <a:rPr lang="ko-KR" altLang="en-US" sz="1400" b="1" dirty="0" smtClean="0"/>
              <a:t>거인</a:t>
            </a:r>
            <a:endParaRPr lang="en-US" altLang="ko-KR" sz="1100" dirty="0" smtClean="0">
              <a:solidFill>
                <a:srgbClr val="FFC000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이미지 </a:t>
            </a:r>
            <a:r>
              <a:rPr lang="en-US" altLang="ko-KR" sz="1100" dirty="0" smtClean="0">
                <a:solidFill>
                  <a:schemeClr val="bg1">
                    <a:lumMod val="75000"/>
                  </a:schemeClr>
                </a:solidFill>
              </a:rPr>
              <a:t>x, y</a:t>
            </a:r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중심점 </a:t>
            </a:r>
            <a:r>
              <a:rPr lang="en-US" altLang="ko-KR" sz="1100" dirty="0" smtClean="0">
                <a:solidFill>
                  <a:schemeClr val="bg1">
                    <a:lumMod val="75000"/>
                  </a:schemeClr>
                </a:solidFill>
              </a:rPr>
              <a:t>x, y</a:t>
            </a:r>
          </a:p>
        </p:txBody>
      </p:sp>
      <p:sp>
        <p:nvSpPr>
          <p:cNvPr id="26" name="타원형 설명선 25"/>
          <p:cNvSpPr/>
          <p:nvPr/>
        </p:nvSpPr>
        <p:spPr>
          <a:xfrm>
            <a:off x="-28700" y="2281658"/>
            <a:ext cx="2763528" cy="499270"/>
          </a:xfrm>
          <a:prstGeom prst="wedgeEllipseCallout">
            <a:avLst>
              <a:gd name="adj1" fmla="val 2160"/>
              <a:gd name="adj2" fmla="val 47129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Layer FX</a:t>
            </a:r>
          </a:p>
          <a:p>
            <a:pPr algn="ctr"/>
            <a:r>
              <a:rPr lang="ko-KR" altLang="en-US" sz="1100" dirty="0" smtClean="0"/>
              <a:t>후처리 </a:t>
            </a:r>
            <a:r>
              <a:rPr lang="ko-KR" altLang="en-US" sz="1100" dirty="0" err="1" smtClean="0"/>
              <a:t>레이어</a:t>
            </a:r>
            <a:r>
              <a:rPr lang="ko-KR" altLang="en-US" sz="1100" dirty="0" smtClean="0"/>
              <a:t> </a:t>
            </a:r>
            <a:endParaRPr lang="en-US" altLang="ko-KR" sz="1100" dirty="0" smtClean="0"/>
          </a:p>
        </p:txBody>
      </p:sp>
      <p:sp>
        <p:nvSpPr>
          <p:cNvPr id="21" name="타원형 설명선 20"/>
          <p:cNvSpPr/>
          <p:nvPr/>
        </p:nvSpPr>
        <p:spPr>
          <a:xfrm>
            <a:off x="5724734" y="604769"/>
            <a:ext cx="3265722" cy="720080"/>
          </a:xfrm>
          <a:prstGeom prst="wedgeEllipseCallout">
            <a:avLst>
              <a:gd name="adj1" fmla="val -60219"/>
              <a:gd name="adj2" fmla="val 236252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Layer </a:t>
            </a:r>
            <a:r>
              <a:rPr lang="ko-KR" altLang="en-US" sz="1400" b="1" dirty="0" smtClean="0"/>
              <a:t>그림자</a:t>
            </a:r>
            <a:endParaRPr lang="en-US" altLang="ko-KR" sz="1400" b="1" dirty="0" smtClean="0"/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이미지 </a:t>
            </a:r>
            <a:r>
              <a:rPr lang="en-US" altLang="ko-KR" sz="1100" dirty="0" smtClean="0">
                <a:solidFill>
                  <a:schemeClr val="bg1">
                    <a:lumMod val="75000"/>
                  </a:schemeClr>
                </a:solidFill>
              </a:rPr>
              <a:t>x57, y51</a:t>
            </a:r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중심점 깃대 </a:t>
            </a:r>
            <a:r>
              <a:rPr lang="en-US" altLang="ko-KR" sz="1100" dirty="0" smtClean="0">
                <a:solidFill>
                  <a:schemeClr val="bg1">
                    <a:lumMod val="75000"/>
                  </a:schemeClr>
                </a:solidFill>
              </a:rPr>
              <a:t>x5 , y72</a:t>
            </a:r>
          </a:p>
        </p:txBody>
      </p:sp>
      <p:sp>
        <p:nvSpPr>
          <p:cNvPr id="29" name="타원형 설명선 28"/>
          <p:cNvSpPr/>
          <p:nvPr/>
        </p:nvSpPr>
        <p:spPr>
          <a:xfrm>
            <a:off x="292471" y="4182913"/>
            <a:ext cx="1672102" cy="470223"/>
          </a:xfrm>
          <a:prstGeom prst="wedgeEllipseCallout">
            <a:avLst>
              <a:gd name="adj1" fmla="val 141024"/>
              <a:gd name="adj2" fmla="val -273639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[</a:t>
            </a:r>
            <a:r>
              <a:rPr lang="en-US" altLang="ko-KR" sz="1200" dirty="0" err="1" smtClean="0"/>
              <a:t>Ui</a:t>
            </a:r>
            <a:r>
              <a:rPr lang="en-US" altLang="ko-KR" sz="1200" dirty="0" smtClean="0"/>
              <a:t>]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화살</a:t>
            </a:r>
            <a:r>
              <a:rPr lang="ko-KR" altLang="en-US" sz="1200" dirty="0"/>
              <a:t>표</a:t>
            </a:r>
            <a:endParaRPr lang="en-US" altLang="ko-KR" sz="1200" dirty="0"/>
          </a:p>
          <a:p>
            <a:pPr algn="ctr"/>
            <a:r>
              <a:rPr lang="ko-KR" altLang="en-US" sz="1200" dirty="0" smtClean="0"/>
              <a:t>나의 경로표시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349568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xfrm>
            <a:off x="722313" y="1052736"/>
            <a:ext cx="7772400" cy="1362075"/>
          </a:xfrm>
        </p:spPr>
        <p:txBody>
          <a:bodyPr>
            <a:normAutofit/>
          </a:bodyPr>
          <a:lstStyle/>
          <a:p>
            <a:r>
              <a:rPr lang="en-US" altLang="ko-KR" sz="4000" dirty="0" smtClean="0">
                <a:latin typeface="SFNS Display" panose="00000500000000000000" pitchFamily="2" charset="0"/>
              </a:rPr>
              <a:t>AI</a:t>
            </a:r>
            <a:r>
              <a:rPr lang="ko-KR" altLang="en-US" sz="4000" dirty="0" smtClean="0">
                <a:latin typeface="sf"/>
              </a:rPr>
              <a:t> 행동규칙</a:t>
            </a:r>
            <a:endParaRPr lang="ko-KR" altLang="en-US" sz="4000" dirty="0">
              <a:latin typeface="sf"/>
            </a:endParaRPr>
          </a:p>
        </p:txBody>
      </p:sp>
      <p:sp>
        <p:nvSpPr>
          <p:cNvPr id="29" name="텍스트 개체 틀 4"/>
          <p:cNvSpPr txBox="1">
            <a:spLocks/>
          </p:cNvSpPr>
          <p:nvPr/>
        </p:nvSpPr>
        <p:spPr>
          <a:xfrm>
            <a:off x="539552" y="3284984"/>
            <a:ext cx="8136903" cy="187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endParaRPr lang="en-US" altLang="ko-KR" sz="2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텍스트 개체 틀 4"/>
          <p:cNvSpPr txBox="1">
            <a:spLocks/>
          </p:cNvSpPr>
          <p:nvPr/>
        </p:nvSpPr>
        <p:spPr>
          <a:xfrm>
            <a:off x="691952" y="3437384"/>
            <a:ext cx="8136903" cy="2295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월드의 행동규칙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야만인 요새의 행동규칙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광산의 행동규칙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  </a:t>
            </a:r>
          </a:p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거인의 행동규칙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255375"/>
              </p:ext>
            </p:extLst>
          </p:nvPr>
        </p:nvGraphicFramePr>
        <p:xfrm>
          <a:off x="251521" y="5157192"/>
          <a:ext cx="864095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5"/>
                <a:gridCol w="1512168"/>
                <a:gridCol w="1152128"/>
                <a:gridCol w="1080120"/>
                <a:gridCol w="1152128"/>
                <a:gridCol w="1152128"/>
                <a:gridCol w="1368152"/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성스러운 수레바퀴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문지기의 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풍요의 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순례자의 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이족의 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피니시</a:t>
                      </a:r>
                      <a:r>
                        <a:rPr lang="ko-KR" altLang="en-US" sz="1000" dirty="0" smtClean="0"/>
                        <a:t> 테라</a:t>
                      </a:r>
                      <a:endParaRPr lang="ko-KR" alt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출몰지역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좌표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0 ~ 99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100 ~ 199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200</a:t>
                      </a:r>
                      <a:r>
                        <a:rPr lang="en-US" altLang="ko-KR" sz="1000" baseline="0" dirty="0" smtClean="0"/>
                        <a:t> ~ 299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300</a:t>
                      </a:r>
                      <a:r>
                        <a:rPr lang="en-US" altLang="ko-KR" sz="1000" baseline="0" dirty="0" smtClean="0"/>
                        <a:t> ~ 399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400</a:t>
                      </a:r>
                      <a:r>
                        <a:rPr lang="en-US" altLang="ko-KR" sz="1000" baseline="0" dirty="0" smtClean="0"/>
                        <a:t> ~ 499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500</a:t>
                      </a:r>
                      <a:r>
                        <a:rPr lang="en-US" altLang="ko-KR" sz="1000" baseline="0" dirty="0" smtClean="0"/>
                        <a:t> ~ 599</a:t>
                      </a:r>
                      <a:endParaRPr lang="ko-KR" alt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요새 레벨제한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1~5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6~10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11~15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16~20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21~25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26~30</a:t>
                      </a:r>
                      <a:endParaRPr lang="ko-KR" alt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요새 등급제한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1~2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2~3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3~4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4~5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031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err="1" smtClean="0"/>
              <a:t>월드</a:t>
            </a:r>
            <a:r>
              <a:rPr lang="ko-KR" altLang="en-US" sz="1600" dirty="0" err="1"/>
              <a:t>맵</a:t>
            </a:r>
            <a:r>
              <a:rPr lang="ko-KR" altLang="en-US" sz="1600" dirty="0" smtClean="0"/>
              <a:t>   </a:t>
            </a:r>
            <a:endParaRPr lang="en-US" altLang="ko-KR" sz="1600" dirty="0" smtClean="0"/>
          </a:p>
        </p:txBody>
      </p:sp>
      <p:sp>
        <p:nvSpPr>
          <p:cNvPr id="26" name="타원형 설명선 25"/>
          <p:cNvSpPr/>
          <p:nvPr/>
        </p:nvSpPr>
        <p:spPr>
          <a:xfrm>
            <a:off x="539552" y="4441898"/>
            <a:ext cx="2763528" cy="499270"/>
          </a:xfrm>
          <a:prstGeom prst="wedgeEllipseCallout">
            <a:avLst>
              <a:gd name="adj1" fmla="val 1039"/>
              <a:gd name="adj2" fmla="val -129811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야만인 요새 생성</a:t>
            </a:r>
            <a:endParaRPr lang="en-US" altLang="ko-KR" sz="1400" b="1" dirty="0" smtClean="0"/>
          </a:p>
        </p:txBody>
      </p:sp>
      <p:sp>
        <p:nvSpPr>
          <p:cNvPr id="27" name="타원형 설명선 26"/>
          <p:cNvSpPr/>
          <p:nvPr/>
        </p:nvSpPr>
        <p:spPr>
          <a:xfrm>
            <a:off x="323528" y="3289770"/>
            <a:ext cx="3265722" cy="648072"/>
          </a:xfrm>
          <a:prstGeom prst="wedgeEllipseCallout">
            <a:avLst>
              <a:gd name="adj1" fmla="val -254"/>
              <a:gd name="adj2" fmla="val -87528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주위에 빈 땅이 보이는가</a:t>
            </a:r>
            <a:endParaRPr lang="en-US" altLang="ko-KR" sz="1400" b="1" dirty="0" smtClean="0"/>
          </a:p>
          <a:p>
            <a:pPr algn="ctr"/>
            <a:endParaRPr lang="en-US" altLang="ko-KR" sz="1100" dirty="0" smtClean="0">
              <a:solidFill>
                <a:srgbClr val="FFC000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예</a:t>
            </a:r>
            <a:endParaRPr lang="en-US" altLang="ko-KR" sz="11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타원형 설명선 27"/>
          <p:cNvSpPr/>
          <p:nvPr/>
        </p:nvSpPr>
        <p:spPr>
          <a:xfrm>
            <a:off x="2081686" y="548680"/>
            <a:ext cx="5046122" cy="775027"/>
          </a:xfrm>
          <a:prstGeom prst="wedgeEllipseCallout">
            <a:avLst>
              <a:gd name="adj1" fmla="val 221"/>
              <a:gd name="adj2" fmla="val 51803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rgbClr val="FFC000"/>
                </a:solidFill>
              </a:rPr>
              <a:t>100x100 </a:t>
            </a:r>
            <a:r>
              <a:rPr lang="ko-KR" altLang="en-US" sz="1100" dirty="0" smtClean="0">
                <a:solidFill>
                  <a:srgbClr val="FFC000"/>
                </a:solidFill>
              </a:rPr>
              <a:t>좌표마다 존재하는 요새 </a:t>
            </a:r>
            <a:r>
              <a:rPr lang="ko-KR" altLang="en-US" sz="1100" dirty="0" err="1" smtClean="0">
                <a:solidFill>
                  <a:srgbClr val="FFC000"/>
                </a:solidFill>
              </a:rPr>
              <a:t>제네레이터</a:t>
            </a:r>
            <a:endParaRPr lang="en-US" altLang="ko-KR" sz="1100" dirty="0">
              <a:solidFill>
                <a:srgbClr val="FFC000"/>
              </a:solidFill>
            </a:endParaRPr>
          </a:p>
        </p:txBody>
      </p:sp>
      <p:sp>
        <p:nvSpPr>
          <p:cNvPr id="31" name="타원형 설명선 30"/>
          <p:cNvSpPr/>
          <p:nvPr/>
        </p:nvSpPr>
        <p:spPr>
          <a:xfrm>
            <a:off x="251520" y="2281658"/>
            <a:ext cx="3265722" cy="648072"/>
          </a:xfrm>
          <a:prstGeom prst="wedgeEllipseCallout">
            <a:avLst>
              <a:gd name="adj1" fmla="val 696"/>
              <a:gd name="adj2" fmla="val -86332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주위에 야만인 요새가 최대</a:t>
            </a:r>
            <a:r>
              <a:rPr lang="ko-KR" altLang="en-US" sz="1000" b="1" dirty="0"/>
              <a:t>치</a:t>
            </a:r>
            <a:r>
              <a:rPr lang="ko-KR" altLang="en-US" sz="1000" b="1" dirty="0" smtClean="0"/>
              <a:t> 이하인가</a:t>
            </a:r>
            <a:r>
              <a:rPr lang="en-US" altLang="ko-KR" sz="1000" b="1" dirty="0" smtClean="0"/>
              <a:t>?</a:t>
            </a:r>
            <a:endParaRPr lang="en-US" altLang="ko-KR" sz="1100" dirty="0" smtClean="0">
              <a:solidFill>
                <a:srgbClr val="FFC000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예</a:t>
            </a:r>
            <a:endParaRPr lang="en-US" altLang="ko-KR" sz="11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타원형 설명선 35"/>
          <p:cNvSpPr/>
          <p:nvPr/>
        </p:nvSpPr>
        <p:spPr>
          <a:xfrm>
            <a:off x="3131840" y="4009850"/>
            <a:ext cx="2763528" cy="499270"/>
          </a:xfrm>
          <a:prstGeom prst="wedgeEllipseCallout">
            <a:avLst>
              <a:gd name="adj1" fmla="val 1039"/>
              <a:gd name="adj2" fmla="val -129811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거인 생성</a:t>
            </a:r>
            <a:endParaRPr lang="en-US" altLang="ko-KR" sz="1100" dirty="0" smtClean="0"/>
          </a:p>
        </p:txBody>
      </p:sp>
      <p:sp>
        <p:nvSpPr>
          <p:cNvPr id="38" name="타원형 설명선 37"/>
          <p:cNvSpPr/>
          <p:nvPr/>
        </p:nvSpPr>
        <p:spPr>
          <a:xfrm>
            <a:off x="2890454" y="2785714"/>
            <a:ext cx="3265722" cy="648072"/>
          </a:xfrm>
          <a:prstGeom prst="wedgeEllipseCallout">
            <a:avLst>
              <a:gd name="adj1" fmla="val 696"/>
              <a:gd name="adj2" fmla="val -105464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주위에 거인 요새가 최대치 이하인가</a:t>
            </a:r>
            <a:r>
              <a:rPr lang="en-US" altLang="ko-KR" sz="1000" b="1" dirty="0" smtClean="0"/>
              <a:t>?</a:t>
            </a:r>
            <a:endParaRPr lang="en-US" altLang="ko-KR" sz="1100" dirty="0" smtClean="0">
              <a:solidFill>
                <a:srgbClr val="FFC000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예</a:t>
            </a:r>
            <a:endParaRPr lang="en-US" altLang="ko-KR" sz="11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0" name="타원형 설명선 39"/>
          <p:cNvSpPr/>
          <p:nvPr/>
        </p:nvSpPr>
        <p:spPr>
          <a:xfrm>
            <a:off x="5580112" y="4441898"/>
            <a:ext cx="2763528" cy="499270"/>
          </a:xfrm>
          <a:prstGeom prst="wedgeEllipseCallout">
            <a:avLst>
              <a:gd name="adj1" fmla="val 1039"/>
              <a:gd name="adj2" fmla="val -129811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광산 생성</a:t>
            </a:r>
            <a:endParaRPr lang="en-US" altLang="ko-KR" sz="1400" b="1" dirty="0" smtClean="0"/>
          </a:p>
        </p:txBody>
      </p:sp>
      <p:sp>
        <p:nvSpPr>
          <p:cNvPr id="41" name="타원형 설명선 40"/>
          <p:cNvSpPr/>
          <p:nvPr/>
        </p:nvSpPr>
        <p:spPr>
          <a:xfrm>
            <a:off x="5554750" y="3289770"/>
            <a:ext cx="3265722" cy="648072"/>
          </a:xfrm>
          <a:prstGeom prst="wedgeEllipseCallout">
            <a:avLst>
              <a:gd name="adj1" fmla="val -254"/>
              <a:gd name="adj2" fmla="val -87528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빈 땅이 보이는가</a:t>
            </a:r>
            <a:endParaRPr lang="en-US" altLang="ko-KR" sz="1400" b="1" dirty="0" smtClean="0"/>
          </a:p>
          <a:p>
            <a:pPr algn="ctr"/>
            <a:endParaRPr lang="en-US" altLang="ko-KR" sz="1100" dirty="0" smtClean="0">
              <a:solidFill>
                <a:srgbClr val="FFC000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예</a:t>
            </a:r>
            <a:endParaRPr lang="en-US" altLang="ko-KR" sz="11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2" name="타원형 설명선 41"/>
          <p:cNvSpPr/>
          <p:nvPr/>
        </p:nvSpPr>
        <p:spPr>
          <a:xfrm>
            <a:off x="5626758" y="2281658"/>
            <a:ext cx="3265722" cy="648072"/>
          </a:xfrm>
          <a:prstGeom prst="wedgeEllipseCallout">
            <a:avLst>
              <a:gd name="adj1" fmla="val -3101"/>
              <a:gd name="adj2" fmla="val -76766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주위에 광산이 최대</a:t>
            </a:r>
            <a:r>
              <a:rPr lang="ko-KR" altLang="en-US" sz="1000" b="1" dirty="0"/>
              <a:t>치</a:t>
            </a:r>
            <a:r>
              <a:rPr lang="ko-KR" altLang="en-US" sz="1000" b="1" dirty="0" smtClean="0"/>
              <a:t> 이하인가</a:t>
            </a:r>
            <a:r>
              <a:rPr lang="en-US" altLang="ko-KR" sz="1000" b="1" dirty="0" smtClean="0"/>
              <a:t>?</a:t>
            </a:r>
            <a:endParaRPr lang="en-US" altLang="ko-KR" sz="1100" dirty="0" smtClean="0">
              <a:solidFill>
                <a:srgbClr val="FFC000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예</a:t>
            </a:r>
            <a:endParaRPr lang="en-US" altLang="ko-KR" sz="11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타원형 설명선 11"/>
          <p:cNvSpPr/>
          <p:nvPr/>
        </p:nvSpPr>
        <p:spPr>
          <a:xfrm>
            <a:off x="251520" y="1412776"/>
            <a:ext cx="3265722" cy="648072"/>
          </a:xfrm>
          <a:prstGeom prst="wedgeEllipseCallout">
            <a:avLst>
              <a:gd name="adj1" fmla="val 25136"/>
              <a:gd name="adj2" fmla="val -93506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최근에 요새가 소멸한 지 </a:t>
            </a:r>
            <a:r>
              <a:rPr lang="en-US" altLang="ko-KR" sz="1000" b="1" dirty="0" smtClean="0"/>
              <a:t>n</a:t>
            </a:r>
            <a:r>
              <a:rPr lang="ko-KR" altLang="en-US" sz="1000" b="1" dirty="0" smtClean="0"/>
              <a:t>초</a:t>
            </a:r>
            <a:r>
              <a:rPr lang="ko-KR" altLang="en-US" sz="1000" b="1" dirty="0"/>
              <a:t>가</a:t>
            </a:r>
            <a:r>
              <a:rPr lang="ko-KR" altLang="en-US" sz="1000" b="1" dirty="0" smtClean="0"/>
              <a:t> 지났는가</a:t>
            </a:r>
            <a:endParaRPr lang="en-US" altLang="ko-KR" sz="1000" b="1" dirty="0" smtClean="0"/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예</a:t>
            </a:r>
            <a:endParaRPr lang="en-US" altLang="ko-KR" sz="11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타원형 설명선 12"/>
          <p:cNvSpPr/>
          <p:nvPr/>
        </p:nvSpPr>
        <p:spPr>
          <a:xfrm>
            <a:off x="2988755" y="1772816"/>
            <a:ext cx="3069120" cy="648072"/>
          </a:xfrm>
          <a:prstGeom prst="wedgeEllipseCallout">
            <a:avLst>
              <a:gd name="adj1" fmla="val 582"/>
              <a:gd name="adj2" fmla="val -115030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최근 거인요새가 소멸한 지 </a:t>
            </a:r>
            <a:r>
              <a:rPr lang="en-US" altLang="ko-KR" sz="1000" b="1" dirty="0" smtClean="0"/>
              <a:t>n </a:t>
            </a:r>
            <a:r>
              <a:rPr lang="ko-KR" altLang="en-US" sz="1000" b="1" dirty="0" smtClean="0"/>
              <a:t>초</a:t>
            </a:r>
            <a:r>
              <a:rPr lang="ko-KR" altLang="en-US" sz="1000" b="1" dirty="0"/>
              <a:t>가</a:t>
            </a:r>
            <a:r>
              <a:rPr lang="ko-KR" altLang="en-US" sz="1000" b="1" dirty="0" smtClean="0"/>
              <a:t> 지났는가</a:t>
            </a:r>
            <a:endParaRPr lang="en-US" altLang="ko-KR" sz="1000" b="1" dirty="0" smtClean="0"/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예</a:t>
            </a:r>
            <a:endParaRPr lang="en-US" altLang="ko-KR" sz="11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타원형 설명선 13"/>
          <p:cNvSpPr/>
          <p:nvPr/>
        </p:nvSpPr>
        <p:spPr>
          <a:xfrm>
            <a:off x="5652120" y="1412776"/>
            <a:ext cx="3265722" cy="648072"/>
          </a:xfrm>
          <a:prstGeom prst="wedgeEllipseCallout">
            <a:avLst>
              <a:gd name="adj1" fmla="val -29677"/>
              <a:gd name="adj2" fmla="val -91115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최근 광산이 소멸한 지 </a:t>
            </a:r>
            <a:r>
              <a:rPr lang="en-US" altLang="ko-KR" sz="1000" b="1" dirty="0" smtClean="0"/>
              <a:t>n</a:t>
            </a:r>
            <a:r>
              <a:rPr lang="ko-KR" altLang="en-US" sz="1000" b="1" dirty="0" smtClean="0"/>
              <a:t>초</a:t>
            </a:r>
            <a:r>
              <a:rPr lang="ko-KR" altLang="en-US" sz="1000" b="1" dirty="0"/>
              <a:t>가</a:t>
            </a:r>
            <a:r>
              <a:rPr lang="ko-KR" altLang="en-US" sz="1000" b="1" dirty="0" smtClean="0"/>
              <a:t> 지났는가</a:t>
            </a:r>
            <a:endParaRPr lang="en-US" altLang="ko-KR" sz="1000" b="1" dirty="0" smtClean="0"/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예</a:t>
            </a:r>
            <a:endParaRPr lang="en-US" altLang="ko-KR" sz="11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48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형 설명선 9"/>
          <p:cNvSpPr/>
          <p:nvPr/>
        </p:nvSpPr>
        <p:spPr>
          <a:xfrm>
            <a:off x="1162770" y="2276872"/>
            <a:ext cx="3265722" cy="476436"/>
          </a:xfrm>
          <a:prstGeom prst="wedgeEllipseCallout">
            <a:avLst>
              <a:gd name="adj1" fmla="val 5441"/>
              <a:gd name="adj2" fmla="val -48782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땅의 등급만큼 요새의 레벨이 성장했는가</a:t>
            </a:r>
            <a:endParaRPr lang="en-US" altLang="ko-KR" sz="1100" dirty="0" smtClean="0">
              <a:solidFill>
                <a:srgbClr val="FFC000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예  아니오 </a:t>
            </a:r>
            <a:endParaRPr lang="en-US" altLang="ko-KR" sz="11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야만</a:t>
            </a:r>
            <a:r>
              <a:rPr lang="ko-KR" altLang="en-US" sz="1600" dirty="0"/>
              <a:t>인</a:t>
            </a:r>
            <a:r>
              <a:rPr lang="ko-KR" altLang="en-US" sz="1600" dirty="0" smtClean="0"/>
              <a:t>의 요새   </a:t>
            </a:r>
            <a:endParaRPr lang="en-US" altLang="ko-KR" sz="1600" dirty="0" smtClean="0"/>
          </a:p>
        </p:txBody>
      </p:sp>
      <p:sp>
        <p:nvSpPr>
          <p:cNvPr id="26" name="타원형 설명선 25"/>
          <p:cNvSpPr/>
          <p:nvPr/>
        </p:nvSpPr>
        <p:spPr>
          <a:xfrm>
            <a:off x="3203848" y="6026074"/>
            <a:ext cx="2763528" cy="499270"/>
          </a:xfrm>
          <a:prstGeom prst="wedgeEllipseCallout">
            <a:avLst>
              <a:gd name="adj1" fmla="val 759"/>
              <a:gd name="adj2" fmla="val -41342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새로운 요새 생성</a:t>
            </a:r>
            <a:endParaRPr lang="en-US" altLang="ko-KR" sz="1400" b="1" dirty="0" smtClean="0"/>
          </a:p>
        </p:txBody>
      </p:sp>
      <p:sp>
        <p:nvSpPr>
          <p:cNvPr id="27" name="타원형 설명선 26"/>
          <p:cNvSpPr/>
          <p:nvPr/>
        </p:nvSpPr>
        <p:spPr>
          <a:xfrm>
            <a:off x="2987824" y="5661248"/>
            <a:ext cx="3265722" cy="432048"/>
          </a:xfrm>
          <a:prstGeom prst="wedgeEllipseCallout">
            <a:avLst>
              <a:gd name="adj1" fmla="val -15441"/>
              <a:gd name="adj2" fmla="val -33721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빈 땅이 보이는가</a:t>
            </a:r>
            <a:endParaRPr lang="en-US" altLang="ko-KR" sz="1100" dirty="0" smtClean="0">
              <a:solidFill>
                <a:srgbClr val="FFC000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예</a:t>
            </a:r>
            <a:endParaRPr lang="en-US" altLang="ko-KR" sz="11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타원형 설명선 27"/>
          <p:cNvSpPr/>
          <p:nvPr/>
        </p:nvSpPr>
        <p:spPr>
          <a:xfrm>
            <a:off x="2081686" y="332656"/>
            <a:ext cx="5046122" cy="775027"/>
          </a:xfrm>
          <a:prstGeom prst="wedgeEllipseCallout">
            <a:avLst>
              <a:gd name="adj1" fmla="val 14964"/>
              <a:gd name="adj2" fmla="val 49804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rgbClr val="FFC000"/>
                </a:solidFill>
              </a:rPr>
              <a:t>땅의 등급에 맞는 레벨</a:t>
            </a:r>
            <a:r>
              <a:rPr lang="en-US" altLang="ko-KR" sz="1100" dirty="0" smtClean="0">
                <a:solidFill>
                  <a:srgbClr val="FFC000"/>
                </a:solidFill>
              </a:rPr>
              <a:t>/</a:t>
            </a:r>
            <a:r>
              <a:rPr lang="ko-KR" altLang="en-US" sz="1100" dirty="0" smtClean="0">
                <a:solidFill>
                  <a:srgbClr val="FFC000"/>
                </a:solidFill>
              </a:rPr>
              <a:t>등급으로 생성된다</a:t>
            </a:r>
            <a:r>
              <a:rPr lang="en-US" altLang="ko-KR" sz="1100" dirty="0" smtClean="0">
                <a:solidFill>
                  <a:srgbClr val="FFC000"/>
                </a:solidFill>
              </a:rPr>
              <a:t>.</a:t>
            </a:r>
            <a:endParaRPr lang="en-US" altLang="ko-KR" sz="1100" dirty="0">
              <a:solidFill>
                <a:srgbClr val="FFC000"/>
              </a:solidFill>
            </a:endParaRPr>
          </a:p>
          <a:p>
            <a:pPr algn="ctr"/>
            <a:endParaRPr lang="en-US" altLang="ko-KR" sz="1100" dirty="0" smtClean="0">
              <a:solidFill>
                <a:srgbClr val="FFC000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rgbClr val="FF0000"/>
                </a:solidFill>
              </a:rPr>
              <a:t>코어가 파괴되면 소멸한다</a:t>
            </a:r>
            <a:r>
              <a:rPr lang="en-US" altLang="ko-KR" sz="1100" dirty="0" smtClean="0">
                <a:solidFill>
                  <a:srgbClr val="FF0000"/>
                </a:solidFill>
              </a:rPr>
              <a:t>. </a:t>
            </a:r>
          </a:p>
        </p:txBody>
      </p:sp>
      <p:sp>
        <p:nvSpPr>
          <p:cNvPr id="31" name="타원형 설명선 30"/>
          <p:cNvSpPr/>
          <p:nvPr/>
        </p:nvSpPr>
        <p:spPr>
          <a:xfrm>
            <a:off x="4813386" y="2515090"/>
            <a:ext cx="2518169" cy="476436"/>
          </a:xfrm>
          <a:prstGeom prst="wedgeEllipseCallout">
            <a:avLst>
              <a:gd name="adj1" fmla="val -50388"/>
              <a:gd name="adj2" fmla="val -6493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레벨 업 한다</a:t>
            </a:r>
            <a:r>
              <a:rPr lang="en-US" altLang="ko-KR" sz="1100" dirty="0" smtClean="0">
                <a:solidFill>
                  <a:schemeClr val="bg1"/>
                </a:solidFill>
              </a:rPr>
              <a:t>. (</a:t>
            </a:r>
            <a:r>
              <a:rPr lang="ko-KR" altLang="en-US" sz="1100" dirty="0" smtClean="0">
                <a:solidFill>
                  <a:schemeClr val="bg1"/>
                </a:solidFill>
              </a:rPr>
              <a:t>병력 최대치 </a:t>
            </a:r>
            <a:r>
              <a:rPr lang="en-US" altLang="ko-KR" sz="1100" dirty="0" smtClean="0">
                <a:solidFill>
                  <a:schemeClr val="bg1"/>
                </a:solidFill>
              </a:rPr>
              <a:t>max</a:t>
            </a:r>
            <a:r>
              <a:rPr lang="ko-KR" altLang="en-US" sz="1100" dirty="0">
                <a:solidFill>
                  <a:schemeClr val="bg1"/>
                </a:solidFill>
              </a:rPr>
              <a:t>가</a:t>
            </a:r>
            <a:r>
              <a:rPr lang="ko-KR" altLang="en-US" sz="1100" dirty="0" smtClean="0">
                <a:solidFill>
                  <a:schemeClr val="bg1"/>
                </a:solidFill>
              </a:rPr>
              <a:t> 늘어남</a:t>
            </a:r>
            <a:r>
              <a:rPr lang="en-US" altLang="ko-KR" sz="1100" dirty="0" smtClean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9" name="타원형 설명선 8"/>
          <p:cNvSpPr/>
          <p:nvPr/>
        </p:nvSpPr>
        <p:spPr>
          <a:xfrm>
            <a:off x="601791" y="4869160"/>
            <a:ext cx="3429275" cy="576064"/>
          </a:xfrm>
          <a:prstGeom prst="wedgeEllipseCallout">
            <a:avLst>
              <a:gd name="adj1" fmla="val -128"/>
              <a:gd name="adj2" fmla="val -48966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주위에 야만인 요새가 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최대치</a:t>
            </a:r>
            <a:r>
              <a:rPr lang="en-US" altLang="ko-KR" sz="1000" b="1" dirty="0" smtClean="0"/>
              <a:t>+</a:t>
            </a:r>
            <a:r>
              <a:rPr lang="ko-KR" altLang="en-US" sz="1000" b="1" dirty="0" smtClean="0"/>
              <a:t>증</a:t>
            </a:r>
            <a:r>
              <a:rPr lang="ko-KR" altLang="en-US" sz="1000" b="1" dirty="0"/>
              <a:t>식</a:t>
            </a:r>
            <a:r>
              <a:rPr lang="ko-KR" altLang="en-US" sz="1000" b="1" dirty="0" smtClean="0"/>
              <a:t> 최</a:t>
            </a:r>
            <a:r>
              <a:rPr lang="ko-KR" altLang="en-US" sz="1000" b="1" dirty="0"/>
              <a:t>대</a:t>
            </a:r>
            <a:r>
              <a:rPr lang="ko-KR" altLang="en-US" sz="1000" b="1" dirty="0" smtClean="0"/>
              <a:t>치</a:t>
            </a:r>
            <a:r>
              <a:rPr lang="en-US" altLang="ko-KR" sz="1000" b="1" dirty="0" smtClean="0"/>
              <a:t>)</a:t>
            </a:r>
            <a:r>
              <a:rPr lang="ko-KR" altLang="en-US" sz="1000" b="1" dirty="0" smtClean="0"/>
              <a:t>이하인가</a:t>
            </a:r>
            <a:r>
              <a:rPr lang="en-US" altLang="ko-KR" sz="1000" b="1" dirty="0" smtClean="0"/>
              <a:t>?</a:t>
            </a:r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예</a:t>
            </a:r>
            <a:endParaRPr lang="en-US" altLang="ko-KR" sz="11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타원형 설명선 10"/>
          <p:cNvSpPr/>
          <p:nvPr/>
        </p:nvSpPr>
        <p:spPr>
          <a:xfrm>
            <a:off x="4139952" y="1224372"/>
            <a:ext cx="2952328" cy="476436"/>
          </a:xfrm>
          <a:prstGeom prst="wedgeEllipseCallout">
            <a:avLst>
              <a:gd name="adj1" fmla="val -1557"/>
              <a:gd name="adj2" fmla="val -55288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병력을 </a:t>
            </a:r>
            <a:r>
              <a:rPr lang="en-US" altLang="ko-KR" sz="1100" dirty="0" smtClean="0">
                <a:solidFill>
                  <a:schemeClr val="bg1"/>
                </a:solidFill>
              </a:rPr>
              <a:t>max</a:t>
            </a:r>
            <a:r>
              <a:rPr lang="ko-KR" altLang="en-US" sz="1100" dirty="0" smtClean="0">
                <a:solidFill>
                  <a:schemeClr val="bg1"/>
                </a:solidFill>
              </a:rPr>
              <a:t>까지 생산한다</a:t>
            </a:r>
            <a:r>
              <a:rPr lang="en-US" altLang="ko-KR" sz="1100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2" name="타원형 설명선 11"/>
          <p:cNvSpPr/>
          <p:nvPr/>
        </p:nvSpPr>
        <p:spPr>
          <a:xfrm>
            <a:off x="1547664" y="1561578"/>
            <a:ext cx="3265722" cy="499270"/>
          </a:xfrm>
          <a:prstGeom prst="wedgeEllipseCallout">
            <a:avLst>
              <a:gd name="adj1" fmla="val 3068"/>
              <a:gd name="adj2" fmla="val -53136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 smtClean="0"/>
              <a:t>레벨업</a:t>
            </a:r>
            <a:r>
              <a:rPr lang="ko-KR" altLang="en-US" sz="1000" b="1" dirty="0" smtClean="0"/>
              <a:t> 후 </a:t>
            </a:r>
            <a:r>
              <a:rPr lang="en-US" altLang="ko-KR" sz="1000" b="1" dirty="0" smtClean="0"/>
              <a:t>3</a:t>
            </a:r>
            <a:r>
              <a:rPr lang="ko-KR" altLang="en-US" sz="1000" b="1" dirty="0" smtClean="0"/>
              <a:t>시간이 지났는가</a:t>
            </a:r>
            <a:r>
              <a:rPr lang="en-US" altLang="ko-KR" sz="1000" b="1" dirty="0" smtClean="0"/>
              <a:t>?</a:t>
            </a:r>
            <a:endParaRPr lang="en-US" altLang="ko-KR" sz="1100" dirty="0" smtClean="0">
              <a:solidFill>
                <a:srgbClr val="FFC000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예</a:t>
            </a:r>
            <a:endParaRPr lang="en-US" altLang="ko-KR" sz="11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" name="직선 화살표 연결선 12"/>
          <p:cNvCxnSpPr>
            <a:stCxn id="31" idx="0"/>
          </p:cNvCxnSpPr>
          <p:nvPr/>
        </p:nvCxnSpPr>
        <p:spPr>
          <a:xfrm flipH="1" flipV="1">
            <a:off x="5967377" y="1557068"/>
            <a:ext cx="105094" cy="958022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형 설명선 16"/>
          <p:cNvSpPr/>
          <p:nvPr/>
        </p:nvSpPr>
        <p:spPr>
          <a:xfrm>
            <a:off x="965775" y="3535995"/>
            <a:ext cx="3265722" cy="476436"/>
          </a:xfrm>
          <a:prstGeom prst="wedgeEllipseCallout">
            <a:avLst>
              <a:gd name="adj1" fmla="val -2388"/>
              <a:gd name="adj2" fmla="val -55287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땅의 등급만큼 요새의 등급이 성장했는가</a:t>
            </a:r>
            <a:endParaRPr lang="en-US" altLang="ko-KR" sz="1100" dirty="0" smtClean="0">
              <a:solidFill>
                <a:srgbClr val="FFC000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예  아니오 </a:t>
            </a:r>
            <a:endParaRPr lang="en-US" altLang="ko-KR" sz="11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타원형 설명선 17"/>
          <p:cNvSpPr/>
          <p:nvPr/>
        </p:nvSpPr>
        <p:spPr>
          <a:xfrm>
            <a:off x="4932040" y="3744927"/>
            <a:ext cx="2518169" cy="476436"/>
          </a:xfrm>
          <a:prstGeom prst="wedgeEllipseCallout">
            <a:avLst>
              <a:gd name="adj1" fmla="val -49773"/>
              <a:gd name="adj2" fmla="val -1613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등</a:t>
            </a:r>
            <a:r>
              <a:rPr lang="ko-KR" altLang="en-US" sz="1100" dirty="0">
                <a:solidFill>
                  <a:schemeClr val="bg1"/>
                </a:solidFill>
              </a:rPr>
              <a:t>급</a:t>
            </a:r>
            <a:r>
              <a:rPr lang="ko-KR" altLang="en-US" sz="1100" dirty="0" smtClean="0">
                <a:solidFill>
                  <a:schemeClr val="bg1"/>
                </a:solidFill>
              </a:rPr>
              <a:t> 업 한다</a:t>
            </a:r>
            <a:endParaRPr lang="en-US" altLang="ko-KR" sz="1100" dirty="0" smtClean="0">
              <a:solidFill>
                <a:schemeClr val="bg1"/>
              </a:solidFill>
            </a:endParaRPr>
          </a:p>
        </p:txBody>
      </p:sp>
      <p:sp>
        <p:nvSpPr>
          <p:cNvPr id="25" name="타원형 설명선 24"/>
          <p:cNvSpPr/>
          <p:nvPr/>
        </p:nvSpPr>
        <p:spPr>
          <a:xfrm>
            <a:off x="683568" y="4225874"/>
            <a:ext cx="3265722" cy="499270"/>
          </a:xfrm>
          <a:prstGeom prst="wedgeEllipseCallout">
            <a:avLst>
              <a:gd name="adj1" fmla="val -491"/>
              <a:gd name="adj2" fmla="val -53137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Max</a:t>
            </a:r>
            <a:r>
              <a:rPr lang="ko-KR" altLang="en-US" sz="1000" b="1" dirty="0" smtClean="0"/>
              <a:t>레벨에 도달한 지 </a:t>
            </a:r>
            <a:r>
              <a:rPr lang="en-US" altLang="ko-KR" sz="1000" b="1" dirty="0" err="1"/>
              <a:t>3</a:t>
            </a:r>
            <a:r>
              <a:rPr lang="ko-KR" altLang="en-US" sz="1000" b="1" dirty="0" smtClean="0"/>
              <a:t>시간이 지났는가</a:t>
            </a:r>
            <a:r>
              <a:rPr lang="en-US" altLang="ko-KR" sz="1000" b="1" dirty="0" smtClean="0"/>
              <a:t>?</a:t>
            </a:r>
            <a:endParaRPr lang="en-US" altLang="ko-KR" sz="1100" dirty="0" smtClean="0">
              <a:solidFill>
                <a:srgbClr val="FFC000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예</a:t>
            </a:r>
            <a:endParaRPr lang="en-US" altLang="ko-KR" sz="11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/>
          <p:cNvCxnSpPr>
            <a:stCxn id="18" idx="1"/>
          </p:cNvCxnSpPr>
          <p:nvPr/>
        </p:nvCxnSpPr>
        <p:spPr>
          <a:xfrm flipH="1" flipV="1">
            <a:off x="4139953" y="3744929"/>
            <a:ext cx="1160864" cy="69770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>
            <a:off x="3252491" y="1107683"/>
            <a:ext cx="979006" cy="419010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H="1">
            <a:off x="2843810" y="1916832"/>
            <a:ext cx="288030" cy="353521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55" idx="4"/>
          </p:cNvCxnSpPr>
          <p:nvPr/>
        </p:nvCxnSpPr>
        <p:spPr>
          <a:xfrm flipH="1">
            <a:off x="2365339" y="3319688"/>
            <a:ext cx="32866" cy="325336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>
            <a:off x="2195736" y="3891956"/>
            <a:ext cx="169603" cy="333918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H="1">
            <a:off x="2081686" y="4725144"/>
            <a:ext cx="114050" cy="189249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9" idx="4"/>
            <a:endCxn id="27" idx="1"/>
          </p:cNvCxnSpPr>
          <p:nvPr/>
        </p:nvCxnSpPr>
        <p:spPr>
          <a:xfrm>
            <a:off x="2316429" y="5445224"/>
            <a:ext cx="1149649" cy="279296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1" idx="8"/>
          </p:cNvCxnSpPr>
          <p:nvPr/>
        </p:nvCxnSpPr>
        <p:spPr>
          <a:xfrm>
            <a:off x="5220070" y="1047611"/>
            <a:ext cx="350078" cy="151567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endCxn id="31" idx="2"/>
          </p:cNvCxnSpPr>
          <p:nvPr/>
        </p:nvCxnSpPr>
        <p:spPr>
          <a:xfrm>
            <a:off x="3071611" y="2667739"/>
            <a:ext cx="1741775" cy="85569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8" idx="2"/>
          </p:cNvCxnSpPr>
          <p:nvPr/>
        </p:nvCxnSpPr>
        <p:spPr>
          <a:xfrm>
            <a:off x="2860485" y="3899556"/>
            <a:ext cx="2071555" cy="83589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형 설명선 54"/>
          <p:cNvSpPr/>
          <p:nvPr/>
        </p:nvSpPr>
        <p:spPr>
          <a:xfrm>
            <a:off x="765344" y="2820418"/>
            <a:ext cx="3265722" cy="499270"/>
          </a:xfrm>
          <a:prstGeom prst="wedgeEllipseCallout">
            <a:avLst>
              <a:gd name="adj1" fmla="val 3068"/>
              <a:gd name="adj2" fmla="val -53136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 smtClean="0"/>
              <a:t>레벨업</a:t>
            </a:r>
            <a:r>
              <a:rPr lang="ko-KR" altLang="en-US" sz="1000" b="1" dirty="0" smtClean="0"/>
              <a:t> 후 </a:t>
            </a:r>
            <a:r>
              <a:rPr lang="en-US" altLang="ko-KR" sz="1000" b="1" dirty="0" smtClean="0"/>
              <a:t>3</a:t>
            </a:r>
            <a:r>
              <a:rPr lang="ko-KR" altLang="en-US" sz="1000" b="1" dirty="0" smtClean="0"/>
              <a:t>시간이 지났는가</a:t>
            </a:r>
            <a:r>
              <a:rPr lang="en-US" altLang="ko-KR" sz="1000" b="1" dirty="0" smtClean="0"/>
              <a:t>?</a:t>
            </a:r>
            <a:endParaRPr lang="en-US" altLang="ko-KR" sz="1100" dirty="0" smtClean="0">
              <a:solidFill>
                <a:srgbClr val="FFC000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예</a:t>
            </a:r>
            <a:endParaRPr lang="en-US" altLang="ko-KR" sz="11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6" name="직선 화살표 연결선 55"/>
          <p:cNvCxnSpPr>
            <a:endCxn id="55" idx="0"/>
          </p:cNvCxnSpPr>
          <p:nvPr/>
        </p:nvCxnSpPr>
        <p:spPr>
          <a:xfrm flipH="1">
            <a:off x="2398205" y="2643657"/>
            <a:ext cx="140007" cy="176761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70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거인의 요새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일반 거인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</p:txBody>
      </p:sp>
      <p:sp>
        <p:nvSpPr>
          <p:cNvPr id="28" name="타원형 설명선 27"/>
          <p:cNvSpPr/>
          <p:nvPr/>
        </p:nvSpPr>
        <p:spPr>
          <a:xfrm>
            <a:off x="2081686" y="332656"/>
            <a:ext cx="5046122" cy="775027"/>
          </a:xfrm>
          <a:prstGeom prst="wedgeEllipseCallout">
            <a:avLst>
              <a:gd name="adj1" fmla="val 221"/>
              <a:gd name="adj2" fmla="val 51803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rgbClr val="FFC000"/>
                </a:solidFill>
              </a:rPr>
              <a:t>땅의 등급에 맞는 레벨</a:t>
            </a:r>
            <a:r>
              <a:rPr lang="en-US" altLang="ko-KR" sz="1100" dirty="0" smtClean="0">
                <a:solidFill>
                  <a:srgbClr val="FFC000"/>
                </a:solidFill>
              </a:rPr>
              <a:t>/</a:t>
            </a:r>
            <a:r>
              <a:rPr lang="ko-KR" altLang="en-US" sz="1100" dirty="0" smtClean="0">
                <a:solidFill>
                  <a:srgbClr val="FFC000"/>
                </a:solidFill>
              </a:rPr>
              <a:t>등급으로 생성되어 </a:t>
            </a:r>
            <a:r>
              <a:rPr lang="en-US" altLang="ko-KR" sz="1100" dirty="0" smtClean="0">
                <a:solidFill>
                  <a:srgbClr val="FFC000"/>
                </a:solidFill>
              </a:rPr>
              <a:t>100x100</a:t>
            </a:r>
            <a:r>
              <a:rPr lang="ko-KR" altLang="en-US" sz="1100" dirty="0" smtClean="0">
                <a:solidFill>
                  <a:srgbClr val="FFC000"/>
                </a:solidFill>
              </a:rPr>
              <a:t> 안을 배회한다</a:t>
            </a:r>
            <a:r>
              <a:rPr lang="en-US" altLang="ko-KR" sz="1100" dirty="0" smtClean="0">
                <a:solidFill>
                  <a:srgbClr val="FFC000"/>
                </a:solidFill>
              </a:rPr>
              <a:t>. </a:t>
            </a:r>
          </a:p>
          <a:p>
            <a:pPr algn="ctr"/>
            <a:endParaRPr lang="en-US" altLang="ko-KR" sz="1100" dirty="0">
              <a:solidFill>
                <a:srgbClr val="FFC000"/>
              </a:solidFill>
            </a:endParaRPr>
          </a:p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코어가 파괴되면 소멸한다</a:t>
            </a:r>
            <a:r>
              <a:rPr lang="en-US" altLang="ko-KR" sz="1100" dirty="0">
                <a:solidFill>
                  <a:srgbClr val="FF0000"/>
                </a:solidFill>
              </a:rPr>
              <a:t>. </a:t>
            </a:r>
          </a:p>
        </p:txBody>
      </p:sp>
      <p:sp>
        <p:nvSpPr>
          <p:cNvPr id="25" name="타원형 설명선 24"/>
          <p:cNvSpPr/>
          <p:nvPr/>
        </p:nvSpPr>
        <p:spPr>
          <a:xfrm>
            <a:off x="812499" y="2276872"/>
            <a:ext cx="3265722" cy="476436"/>
          </a:xfrm>
          <a:prstGeom prst="wedgeEllipseCallout">
            <a:avLst>
              <a:gd name="adj1" fmla="val 5441"/>
              <a:gd name="adj2" fmla="val -48782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땅의 등급만큼 거인의 레벨이 성장했는가</a:t>
            </a:r>
            <a:endParaRPr lang="en-US" altLang="ko-KR" sz="1100" dirty="0" smtClean="0">
              <a:solidFill>
                <a:srgbClr val="FFC000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예  아니오 </a:t>
            </a:r>
            <a:endParaRPr lang="en-US" altLang="ko-KR" sz="11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9" name="타원형 설명선 28"/>
          <p:cNvSpPr/>
          <p:nvPr/>
        </p:nvSpPr>
        <p:spPr>
          <a:xfrm>
            <a:off x="3203848" y="6026074"/>
            <a:ext cx="2763528" cy="499270"/>
          </a:xfrm>
          <a:prstGeom prst="wedgeEllipseCallout">
            <a:avLst>
              <a:gd name="adj1" fmla="val 759"/>
              <a:gd name="adj2" fmla="val -41342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3</a:t>
            </a:r>
            <a:r>
              <a:rPr lang="ko-KR" altLang="en-US" sz="1100" dirty="0" smtClean="0"/>
              <a:t>마리가 합쳐서</a:t>
            </a:r>
            <a:endParaRPr lang="en-US" altLang="ko-KR" sz="1100" dirty="0" smtClean="0"/>
          </a:p>
          <a:p>
            <a:pPr algn="ctr"/>
            <a:r>
              <a:rPr lang="ko-KR" altLang="en-US" sz="1400" b="1" dirty="0" smtClean="0"/>
              <a:t>초 거인 생성</a:t>
            </a:r>
            <a:endParaRPr lang="en-US" altLang="ko-KR" sz="1400" b="1" dirty="0" smtClean="0"/>
          </a:p>
        </p:txBody>
      </p:sp>
      <p:sp>
        <p:nvSpPr>
          <p:cNvPr id="31" name="타원형 설명선 30"/>
          <p:cNvSpPr/>
          <p:nvPr/>
        </p:nvSpPr>
        <p:spPr>
          <a:xfrm>
            <a:off x="3573657" y="2592524"/>
            <a:ext cx="2518169" cy="476436"/>
          </a:xfrm>
          <a:prstGeom prst="wedgeEllipseCallout">
            <a:avLst>
              <a:gd name="adj1" fmla="val -50388"/>
              <a:gd name="adj2" fmla="val -6493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레벨 업 한다</a:t>
            </a:r>
            <a:r>
              <a:rPr lang="en-US" altLang="ko-KR" sz="1100" dirty="0" smtClean="0">
                <a:solidFill>
                  <a:schemeClr val="bg1"/>
                </a:solidFill>
              </a:rPr>
              <a:t>. (</a:t>
            </a:r>
            <a:r>
              <a:rPr lang="ko-KR" altLang="en-US" sz="1100" dirty="0" smtClean="0">
                <a:solidFill>
                  <a:schemeClr val="bg1"/>
                </a:solidFill>
              </a:rPr>
              <a:t>병력 최대치 </a:t>
            </a:r>
            <a:r>
              <a:rPr lang="en-US" altLang="ko-KR" sz="1100" dirty="0" smtClean="0">
                <a:solidFill>
                  <a:schemeClr val="bg1"/>
                </a:solidFill>
              </a:rPr>
              <a:t>max</a:t>
            </a:r>
            <a:r>
              <a:rPr lang="ko-KR" altLang="en-US" sz="1100" dirty="0">
                <a:solidFill>
                  <a:schemeClr val="bg1"/>
                </a:solidFill>
              </a:rPr>
              <a:t>가</a:t>
            </a:r>
            <a:r>
              <a:rPr lang="ko-KR" altLang="en-US" sz="1100" dirty="0" smtClean="0">
                <a:solidFill>
                  <a:schemeClr val="bg1"/>
                </a:solidFill>
              </a:rPr>
              <a:t> 늘어남</a:t>
            </a:r>
            <a:r>
              <a:rPr lang="en-US" altLang="ko-KR" sz="1100" dirty="0" smtClean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2" name="타원형 설명선 31"/>
          <p:cNvSpPr/>
          <p:nvPr/>
        </p:nvSpPr>
        <p:spPr>
          <a:xfrm>
            <a:off x="251520" y="4581128"/>
            <a:ext cx="3429275" cy="576064"/>
          </a:xfrm>
          <a:prstGeom prst="wedgeEllipseCallout">
            <a:avLst>
              <a:gd name="adj1" fmla="val -128"/>
              <a:gd name="adj2" fmla="val -48966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주위에 </a:t>
            </a:r>
            <a:r>
              <a:rPr lang="en-US" altLang="ko-KR" sz="1000" b="1" dirty="0" smtClean="0"/>
              <a:t>max</a:t>
            </a:r>
            <a:r>
              <a:rPr lang="ko-KR" altLang="en-US" sz="1000" b="1" dirty="0" smtClean="0"/>
              <a:t>등급에 도달한 거인이 </a:t>
            </a:r>
            <a:r>
              <a:rPr lang="en-US" altLang="ko-KR" sz="1000" b="1" dirty="0" smtClean="0"/>
              <a:t>3</a:t>
            </a:r>
            <a:r>
              <a:rPr lang="ko-KR" altLang="en-US" sz="1000" b="1" dirty="0" smtClean="0"/>
              <a:t>개 이상인가</a:t>
            </a:r>
            <a:r>
              <a:rPr lang="en-US" altLang="ko-KR" sz="1000" b="1" dirty="0" smtClean="0"/>
              <a:t>?</a:t>
            </a:r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예</a:t>
            </a:r>
            <a:endParaRPr lang="en-US" altLang="ko-KR" sz="11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3" name="타원형 설명선 32"/>
          <p:cNvSpPr/>
          <p:nvPr/>
        </p:nvSpPr>
        <p:spPr>
          <a:xfrm>
            <a:off x="3515717" y="1276533"/>
            <a:ext cx="2325136" cy="476436"/>
          </a:xfrm>
          <a:prstGeom prst="wedgeEllipseCallout">
            <a:avLst>
              <a:gd name="adj1" fmla="val -1557"/>
              <a:gd name="adj2" fmla="val -55288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병력을 </a:t>
            </a:r>
            <a:r>
              <a:rPr lang="en-US" altLang="ko-KR" sz="1100" dirty="0" smtClean="0">
                <a:solidFill>
                  <a:schemeClr val="bg1"/>
                </a:solidFill>
              </a:rPr>
              <a:t>max</a:t>
            </a:r>
            <a:r>
              <a:rPr lang="ko-KR" altLang="en-US" sz="1100" dirty="0" smtClean="0">
                <a:solidFill>
                  <a:schemeClr val="bg1"/>
                </a:solidFill>
              </a:rPr>
              <a:t>까지 생산한다</a:t>
            </a:r>
            <a:r>
              <a:rPr lang="en-US" altLang="ko-KR" sz="1100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4" name="타원형 설명선 33"/>
          <p:cNvSpPr/>
          <p:nvPr/>
        </p:nvSpPr>
        <p:spPr>
          <a:xfrm>
            <a:off x="1197393" y="1561578"/>
            <a:ext cx="3265722" cy="499270"/>
          </a:xfrm>
          <a:prstGeom prst="wedgeEllipseCallout">
            <a:avLst>
              <a:gd name="adj1" fmla="val 3068"/>
              <a:gd name="adj2" fmla="val -53136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 smtClean="0"/>
              <a:t>레벨업</a:t>
            </a:r>
            <a:r>
              <a:rPr lang="ko-KR" altLang="en-US" sz="1000" b="1" dirty="0" smtClean="0"/>
              <a:t> 후 </a:t>
            </a:r>
            <a:r>
              <a:rPr lang="en-US" altLang="ko-KR" sz="1000" b="1" dirty="0" smtClean="0"/>
              <a:t>3</a:t>
            </a:r>
            <a:r>
              <a:rPr lang="ko-KR" altLang="en-US" sz="1000" b="1" dirty="0" smtClean="0"/>
              <a:t>시간이 지났는가</a:t>
            </a:r>
            <a:r>
              <a:rPr lang="en-US" altLang="ko-KR" sz="1000" b="1" dirty="0"/>
              <a:t>?</a:t>
            </a:r>
            <a:endParaRPr lang="en-US" altLang="ko-KR" sz="1100" dirty="0" smtClean="0">
              <a:solidFill>
                <a:srgbClr val="FFC000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예</a:t>
            </a:r>
            <a:endParaRPr lang="en-US" altLang="ko-KR" sz="11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5" name="직선 화살표 연결선 34"/>
          <p:cNvCxnSpPr>
            <a:stCxn id="31" idx="0"/>
          </p:cNvCxnSpPr>
          <p:nvPr/>
        </p:nvCxnSpPr>
        <p:spPr>
          <a:xfrm flipH="1" flipV="1">
            <a:off x="4727648" y="1634502"/>
            <a:ext cx="105094" cy="958022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형 설명선 35"/>
          <p:cNvSpPr/>
          <p:nvPr/>
        </p:nvSpPr>
        <p:spPr>
          <a:xfrm>
            <a:off x="615504" y="3744652"/>
            <a:ext cx="3265722" cy="476436"/>
          </a:xfrm>
          <a:prstGeom prst="wedgeEllipseCallout">
            <a:avLst>
              <a:gd name="adj1" fmla="val -2388"/>
              <a:gd name="adj2" fmla="val -55287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땅의 등급만큼 거인의 등급이 성장했는가</a:t>
            </a:r>
            <a:endParaRPr lang="en-US" altLang="ko-KR" sz="1100" dirty="0" smtClean="0">
              <a:solidFill>
                <a:srgbClr val="FFC000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예  아니오 </a:t>
            </a:r>
            <a:endParaRPr lang="en-US" altLang="ko-KR" sz="11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7" name="타원형 설명선 36"/>
          <p:cNvSpPr/>
          <p:nvPr/>
        </p:nvSpPr>
        <p:spPr>
          <a:xfrm>
            <a:off x="3836327" y="3960951"/>
            <a:ext cx="2518169" cy="476436"/>
          </a:xfrm>
          <a:prstGeom prst="wedgeEllipseCallout">
            <a:avLst>
              <a:gd name="adj1" fmla="val -49773"/>
              <a:gd name="adj2" fmla="val -1613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등</a:t>
            </a:r>
            <a:r>
              <a:rPr lang="ko-KR" altLang="en-US" sz="1100" dirty="0">
                <a:solidFill>
                  <a:schemeClr val="bg1"/>
                </a:solidFill>
              </a:rPr>
              <a:t>급</a:t>
            </a:r>
            <a:r>
              <a:rPr lang="ko-KR" altLang="en-US" sz="1100" dirty="0" smtClean="0">
                <a:solidFill>
                  <a:schemeClr val="bg1"/>
                </a:solidFill>
              </a:rPr>
              <a:t> 업 한다</a:t>
            </a:r>
            <a:endParaRPr lang="en-US" altLang="ko-KR" sz="1100" dirty="0" smtClean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/>
          <p:cNvCxnSpPr>
            <a:stCxn id="37" idx="1"/>
          </p:cNvCxnSpPr>
          <p:nvPr/>
        </p:nvCxnSpPr>
        <p:spPr>
          <a:xfrm flipH="1" flipV="1">
            <a:off x="3717673" y="3995838"/>
            <a:ext cx="487431" cy="34885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H="1">
            <a:off x="2902220" y="1107683"/>
            <a:ext cx="979006" cy="419010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>
            <a:off x="2493539" y="1916832"/>
            <a:ext cx="288030" cy="353521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49" idx="4"/>
          </p:cNvCxnSpPr>
          <p:nvPr/>
        </p:nvCxnSpPr>
        <p:spPr>
          <a:xfrm flipH="1">
            <a:off x="2015068" y="3535712"/>
            <a:ext cx="32866" cy="325336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32" idx="8"/>
          </p:cNvCxnSpPr>
          <p:nvPr/>
        </p:nvCxnSpPr>
        <p:spPr>
          <a:xfrm>
            <a:off x="1961675" y="4199169"/>
            <a:ext cx="0" cy="381960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32" idx="4"/>
          </p:cNvCxnSpPr>
          <p:nvPr/>
        </p:nvCxnSpPr>
        <p:spPr>
          <a:xfrm>
            <a:off x="1966158" y="5157192"/>
            <a:ext cx="1425565" cy="936104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33" idx="8"/>
          </p:cNvCxnSpPr>
          <p:nvPr/>
        </p:nvCxnSpPr>
        <p:spPr>
          <a:xfrm>
            <a:off x="4595835" y="1099772"/>
            <a:ext cx="46248" cy="151567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31" idx="2"/>
          </p:cNvCxnSpPr>
          <p:nvPr/>
        </p:nvCxnSpPr>
        <p:spPr>
          <a:xfrm>
            <a:off x="2781569" y="2742073"/>
            <a:ext cx="792088" cy="88669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37" idx="2"/>
          </p:cNvCxnSpPr>
          <p:nvPr/>
        </p:nvCxnSpPr>
        <p:spPr>
          <a:xfrm>
            <a:off x="2493539" y="4157374"/>
            <a:ext cx="1342788" cy="41795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형 설명선 48"/>
          <p:cNvSpPr/>
          <p:nvPr/>
        </p:nvSpPr>
        <p:spPr>
          <a:xfrm>
            <a:off x="415073" y="3036442"/>
            <a:ext cx="3265722" cy="499270"/>
          </a:xfrm>
          <a:prstGeom prst="wedgeEllipseCallout">
            <a:avLst>
              <a:gd name="adj1" fmla="val 3068"/>
              <a:gd name="adj2" fmla="val -53136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 smtClean="0"/>
              <a:t>레벨업</a:t>
            </a:r>
            <a:r>
              <a:rPr lang="ko-KR" altLang="en-US" sz="1000" b="1" dirty="0" smtClean="0"/>
              <a:t> 후 </a:t>
            </a:r>
            <a:r>
              <a:rPr lang="en-US" altLang="ko-KR" sz="1000" b="1" dirty="0" smtClean="0"/>
              <a:t>3</a:t>
            </a:r>
            <a:r>
              <a:rPr lang="ko-KR" altLang="en-US" sz="1000" b="1" dirty="0" smtClean="0"/>
              <a:t>시간이 지났는가</a:t>
            </a:r>
            <a:r>
              <a:rPr lang="en-US" altLang="ko-KR" sz="1000" b="1" dirty="0" smtClean="0"/>
              <a:t>?</a:t>
            </a:r>
            <a:endParaRPr lang="en-US" altLang="ko-KR" sz="1100" dirty="0" smtClean="0">
              <a:solidFill>
                <a:srgbClr val="FFC000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예</a:t>
            </a:r>
            <a:endParaRPr lang="en-US" altLang="ko-KR" sz="11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0" name="직선 화살표 연결선 49"/>
          <p:cNvCxnSpPr>
            <a:endCxn id="49" idx="0"/>
          </p:cNvCxnSpPr>
          <p:nvPr/>
        </p:nvCxnSpPr>
        <p:spPr>
          <a:xfrm flipH="1">
            <a:off x="2047934" y="2742073"/>
            <a:ext cx="140007" cy="294369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형 설명선 50"/>
          <p:cNvSpPr/>
          <p:nvPr/>
        </p:nvSpPr>
        <p:spPr>
          <a:xfrm>
            <a:off x="5231599" y="1561578"/>
            <a:ext cx="3265722" cy="499270"/>
          </a:xfrm>
          <a:prstGeom prst="wedgeEllipseCallout">
            <a:avLst>
              <a:gd name="adj1" fmla="val 3068"/>
              <a:gd name="adj2" fmla="val -53136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시야</a:t>
            </a:r>
            <a:r>
              <a:rPr lang="ko-KR" altLang="en-US" sz="1000" b="1" dirty="0"/>
              <a:t>에</a:t>
            </a:r>
            <a:r>
              <a:rPr lang="ko-KR" altLang="en-US" sz="1000" b="1" dirty="0" smtClean="0"/>
              <a:t> 유저의 요새가 보이는가</a:t>
            </a:r>
            <a:r>
              <a:rPr lang="en-US" altLang="ko-KR" sz="1000" b="1" dirty="0" smtClean="0"/>
              <a:t>?</a:t>
            </a:r>
            <a:endParaRPr lang="en-US" altLang="ko-KR" sz="1100" dirty="0" smtClean="0">
              <a:solidFill>
                <a:srgbClr val="FFC000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예</a:t>
            </a:r>
            <a:endParaRPr lang="en-US" altLang="ko-KR" sz="11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6" name="타원형 설명선 55"/>
          <p:cNvSpPr/>
          <p:nvPr/>
        </p:nvSpPr>
        <p:spPr>
          <a:xfrm>
            <a:off x="6354496" y="3005920"/>
            <a:ext cx="1800200" cy="476436"/>
          </a:xfrm>
          <a:prstGeom prst="wedgeEllipseCallout">
            <a:avLst>
              <a:gd name="adj1" fmla="val -49773"/>
              <a:gd name="adj2" fmla="val -1613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유저를 공격한다</a:t>
            </a:r>
            <a:r>
              <a:rPr lang="en-US" altLang="ko-KR" sz="1100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7" name="타원형 설명선 56"/>
          <p:cNvSpPr/>
          <p:nvPr/>
        </p:nvSpPr>
        <p:spPr>
          <a:xfrm>
            <a:off x="5528007" y="2265455"/>
            <a:ext cx="3265722" cy="499270"/>
          </a:xfrm>
          <a:prstGeom prst="wedgeEllipseCallout">
            <a:avLst>
              <a:gd name="adj1" fmla="val 3068"/>
              <a:gd name="adj2" fmla="val -53136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내 영역인가</a:t>
            </a:r>
            <a:r>
              <a:rPr lang="en-US" altLang="ko-KR" sz="1000" b="1" dirty="0" smtClean="0"/>
              <a:t>?</a:t>
            </a:r>
            <a:endParaRPr lang="en-US" altLang="ko-KR" sz="1100" dirty="0" smtClean="0">
              <a:solidFill>
                <a:srgbClr val="FFC000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예</a:t>
            </a:r>
            <a:endParaRPr lang="en-US" altLang="ko-KR" sz="11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8" name="직선 화살표 연결선 57"/>
          <p:cNvCxnSpPr>
            <a:stCxn id="51" idx="4"/>
          </p:cNvCxnSpPr>
          <p:nvPr/>
        </p:nvCxnSpPr>
        <p:spPr>
          <a:xfrm>
            <a:off x="6864460" y="2060848"/>
            <a:ext cx="93573" cy="216024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endCxn id="56" idx="0"/>
          </p:cNvCxnSpPr>
          <p:nvPr/>
        </p:nvCxnSpPr>
        <p:spPr>
          <a:xfrm>
            <a:off x="7110433" y="2742073"/>
            <a:ext cx="144163" cy="263847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" descr="C:\work_2015\titan\proto\Sprites\g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13591" y="5839242"/>
            <a:ext cx="576064" cy="87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76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거인의 요새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초 거인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</p:txBody>
      </p:sp>
      <p:sp>
        <p:nvSpPr>
          <p:cNvPr id="28" name="타원형 설명선 27"/>
          <p:cNvSpPr/>
          <p:nvPr/>
        </p:nvSpPr>
        <p:spPr>
          <a:xfrm>
            <a:off x="2081686" y="332656"/>
            <a:ext cx="5046122" cy="775027"/>
          </a:xfrm>
          <a:prstGeom prst="wedgeEllipseCallout">
            <a:avLst>
              <a:gd name="adj1" fmla="val 221"/>
              <a:gd name="adj2" fmla="val 51803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rgbClr val="FFC000"/>
                </a:solidFill>
              </a:rPr>
              <a:t>땅의 등급에 맞는 레벨</a:t>
            </a:r>
            <a:r>
              <a:rPr lang="en-US" altLang="ko-KR" sz="1100" dirty="0" smtClean="0">
                <a:solidFill>
                  <a:srgbClr val="FFC000"/>
                </a:solidFill>
              </a:rPr>
              <a:t>/</a:t>
            </a:r>
            <a:r>
              <a:rPr lang="ko-KR" altLang="en-US" sz="1100" dirty="0" smtClean="0">
                <a:solidFill>
                  <a:srgbClr val="FFC000"/>
                </a:solidFill>
              </a:rPr>
              <a:t>등급으로 생성되어 </a:t>
            </a:r>
            <a:r>
              <a:rPr lang="en-US" altLang="ko-KR" sz="1100" dirty="0" smtClean="0">
                <a:solidFill>
                  <a:srgbClr val="FFC000"/>
                </a:solidFill>
              </a:rPr>
              <a:t>100x100</a:t>
            </a:r>
            <a:r>
              <a:rPr lang="ko-KR" altLang="en-US" sz="1100" dirty="0" smtClean="0">
                <a:solidFill>
                  <a:srgbClr val="FFC000"/>
                </a:solidFill>
              </a:rPr>
              <a:t> 안을 배회한다</a:t>
            </a:r>
            <a:r>
              <a:rPr lang="en-US" altLang="ko-KR" sz="1100" dirty="0" smtClean="0">
                <a:solidFill>
                  <a:srgbClr val="FFC000"/>
                </a:solidFill>
              </a:rPr>
              <a:t>. </a:t>
            </a:r>
          </a:p>
          <a:p>
            <a:pPr algn="ctr"/>
            <a:endParaRPr lang="en-US" altLang="ko-KR" sz="1100" dirty="0" smtClean="0">
              <a:solidFill>
                <a:srgbClr val="FFC000"/>
              </a:solidFill>
            </a:endParaRPr>
          </a:p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코어가 파괴되면 소멸한다</a:t>
            </a:r>
            <a:r>
              <a:rPr lang="en-US" altLang="ko-KR" sz="1100" dirty="0">
                <a:solidFill>
                  <a:srgbClr val="FF0000"/>
                </a:solidFill>
              </a:rPr>
              <a:t>. </a:t>
            </a:r>
          </a:p>
        </p:txBody>
      </p:sp>
      <p:sp>
        <p:nvSpPr>
          <p:cNvPr id="33" name="타원형 설명선 32"/>
          <p:cNvSpPr/>
          <p:nvPr/>
        </p:nvSpPr>
        <p:spPr>
          <a:xfrm>
            <a:off x="251520" y="1451994"/>
            <a:ext cx="2325136" cy="476436"/>
          </a:xfrm>
          <a:prstGeom prst="wedgeEllipseCallout">
            <a:avLst>
              <a:gd name="adj1" fmla="val -1557"/>
              <a:gd name="adj2" fmla="val -55288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병력을 </a:t>
            </a:r>
            <a:r>
              <a:rPr lang="en-US" altLang="ko-KR" sz="1100" dirty="0" smtClean="0">
                <a:solidFill>
                  <a:schemeClr val="bg1"/>
                </a:solidFill>
              </a:rPr>
              <a:t>max</a:t>
            </a:r>
            <a:r>
              <a:rPr lang="ko-KR" altLang="en-US" sz="1100" dirty="0" smtClean="0">
                <a:solidFill>
                  <a:schemeClr val="bg1"/>
                </a:solidFill>
              </a:rPr>
              <a:t>까지 생산한다</a:t>
            </a:r>
            <a:r>
              <a:rPr lang="en-US" altLang="ko-KR" sz="1100" dirty="0" smtClean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46" name="직선 화살표 연결선 45"/>
          <p:cNvCxnSpPr>
            <a:endCxn id="33" idx="8"/>
          </p:cNvCxnSpPr>
          <p:nvPr/>
        </p:nvCxnSpPr>
        <p:spPr>
          <a:xfrm flipH="1">
            <a:off x="1377886" y="908720"/>
            <a:ext cx="895762" cy="518080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형 설명선 55"/>
          <p:cNvSpPr/>
          <p:nvPr/>
        </p:nvSpPr>
        <p:spPr>
          <a:xfrm>
            <a:off x="3096910" y="3509866"/>
            <a:ext cx="3125576" cy="642683"/>
          </a:xfrm>
          <a:prstGeom prst="wedgeEllipseCallout">
            <a:avLst>
              <a:gd name="adj1" fmla="val -49773"/>
              <a:gd name="adj2" fmla="val -1613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영역 내에서 가장 강한 유저의 최단거리 요새를 찾는다</a:t>
            </a:r>
            <a:r>
              <a:rPr lang="en-US" altLang="ko-KR" sz="1100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4" name="타원형 설명선 43"/>
          <p:cNvSpPr/>
          <p:nvPr/>
        </p:nvSpPr>
        <p:spPr>
          <a:xfrm>
            <a:off x="3119336" y="4304949"/>
            <a:ext cx="3125576" cy="642683"/>
          </a:xfrm>
          <a:prstGeom prst="wedgeEllipseCallout">
            <a:avLst>
              <a:gd name="adj1" fmla="val -49773"/>
              <a:gd name="adj2" fmla="val -1613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영역 내의 모든 일반거인에게 공격 명령을 내린다</a:t>
            </a:r>
            <a:r>
              <a:rPr lang="en-US" altLang="ko-KR" sz="1100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2" name="타원형 설명선 51"/>
          <p:cNvSpPr/>
          <p:nvPr/>
        </p:nvSpPr>
        <p:spPr>
          <a:xfrm>
            <a:off x="5626758" y="1484784"/>
            <a:ext cx="3265722" cy="499270"/>
          </a:xfrm>
          <a:prstGeom prst="wedgeEllipseCallout">
            <a:avLst>
              <a:gd name="adj1" fmla="val 3068"/>
              <a:gd name="adj2" fmla="val -53136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시야</a:t>
            </a:r>
            <a:r>
              <a:rPr lang="ko-KR" altLang="en-US" sz="1000" b="1" dirty="0"/>
              <a:t>에</a:t>
            </a:r>
            <a:r>
              <a:rPr lang="ko-KR" altLang="en-US" sz="1000" b="1" dirty="0" smtClean="0"/>
              <a:t> 유저의 요새가 보이는가</a:t>
            </a:r>
            <a:r>
              <a:rPr lang="en-US" altLang="ko-KR" sz="1000" b="1" dirty="0" smtClean="0"/>
              <a:t>?</a:t>
            </a:r>
            <a:endParaRPr lang="en-US" altLang="ko-KR" sz="1100" dirty="0" smtClean="0">
              <a:solidFill>
                <a:srgbClr val="FFC000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예</a:t>
            </a:r>
            <a:endParaRPr lang="en-US" altLang="ko-KR" sz="11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3" name="타원형 설명선 52"/>
          <p:cNvSpPr/>
          <p:nvPr/>
        </p:nvSpPr>
        <p:spPr>
          <a:xfrm>
            <a:off x="6414977" y="2929126"/>
            <a:ext cx="1800200" cy="476436"/>
          </a:xfrm>
          <a:prstGeom prst="wedgeEllipseCallout">
            <a:avLst>
              <a:gd name="adj1" fmla="val -49773"/>
              <a:gd name="adj2" fmla="val -1613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유저를 공격한다</a:t>
            </a:r>
            <a:r>
              <a:rPr lang="en-US" altLang="ko-KR" sz="1100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4" name="타원형 설명선 53"/>
          <p:cNvSpPr/>
          <p:nvPr/>
        </p:nvSpPr>
        <p:spPr>
          <a:xfrm>
            <a:off x="3049263" y="2688549"/>
            <a:ext cx="3265722" cy="499270"/>
          </a:xfrm>
          <a:prstGeom prst="wedgeEllipseCallout">
            <a:avLst>
              <a:gd name="adj1" fmla="val 3068"/>
              <a:gd name="adj2" fmla="val -53136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경고를 보낸 지 </a:t>
            </a:r>
            <a:r>
              <a:rPr lang="en-US" altLang="ko-KR" sz="1000" b="1" dirty="0" smtClean="0"/>
              <a:t>4</a:t>
            </a:r>
            <a:r>
              <a:rPr lang="ko-KR" altLang="en-US" sz="1000" b="1" dirty="0" smtClean="0"/>
              <a:t>시간이 지났는가</a:t>
            </a:r>
            <a:r>
              <a:rPr lang="en-US" altLang="ko-KR" sz="1000" b="1" dirty="0" smtClean="0"/>
              <a:t>?</a:t>
            </a:r>
            <a:endParaRPr lang="en-US" altLang="ko-KR" sz="1100" dirty="0" smtClean="0">
              <a:solidFill>
                <a:srgbClr val="FFC000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예</a:t>
            </a:r>
            <a:endParaRPr lang="en-US" altLang="ko-KR" sz="11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5" name="직선 화살표 연결선 54"/>
          <p:cNvCxnSpPr>
            <a:stCxn id="52" idx="4"/>
            <a:endCxn id="67" idx="0"/>
          </p:cNvCxnSpPr>
          <p:nvPr/>
        </p:nvCxnSpPr>
        <p:spPr>
          <a:xfrm>
            <a:off x="7259619" y="1984054"/>
            <a:ext cx="114130" cy="357007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endCxn id="53" idx="0"/>
          </p:cNvCxnSpPr>
          <p:nvPr/>
        </p:nvCxnSpPr>
        <p:spPr>
          <a:xfrm>
            <a:off x="7170914" y="2665279"/>
            <a:ext cx="144163" cy="263847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>
            <a:off x="6202822" y="1052736"/>
            <a:ext cx="864096" cy="432048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endCxn id="56" idx="0"/>
          </p:cNvCxnSpPr>
          <p:nvPr/>
        </p:nvCxnSpPr>
        <p:spPr>
          <a:xfrm flipH="1">
            <a:off x="4659698" y="3195638"/>
            <a:ext cx="22426" cy="314228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endCxn id="44" idx="0"/>
          </p:cNvCxnSpPr>
          <p:nvPr/>
        </p:nvCxnSpPr>
        <p:spPr>
          <a:xfrm>
            <a:off x="4604747" y="4125569"/>
            <a:ext cx="77377" cy="179380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 flipH="1">
            <a:off x="4604747" y="4913455"/>
            <a:ext cx="14608" cy="562858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형 설명선 65"/>
          <p:cNvSpPr/>
          <p:nvPr/>
        </p:nvSpPr>
        <p:spPr>
          <a:xfrm>
            <a:off x="3230287" y="5548321"/>
            <a:ext cx="2763528" cy="499270"/>
          </a:xfrm>
          <a:prstGeom prst="wedgeEllipseCallout">
            <a:avLst>
              <a:gd name="adj1" fmla="val 759"/>
              <a:gd name="adj2" fmla="val -41342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초 거인 소멸</a:t>
            </a:r>
            <a:endParaRPr lang="en-US" altLang="ko-KR" sz="1400" b="1" dirty="0" smtClean="0"/>
          </a:p>
        </p:txBody>
      </p:sp>
      <p:sp>
        <p:nvSpPr>
          <p:cNvPr id="67" name="타원형 설명선 66"/>
          <p:cNvSpPr/>
          <p:nvPr/>
        </p:nvSpPr>
        <p:spPr>
          <a:xfrm>
            <a:off x="5740888" y="2341061"/>
            <a:ext cx="3265722" cy="499270"/>
          </a:xfrm>
          <a:prstGeom prst="wedgeEllipseCallout">
            <a:avLst>
              <a:gd name="adj1" fmla="val 3068"/>
              <a:gd name="adj2" fmla="val -53136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내 영역인가</a:t>
            </a:r>
            <a:r>
              <a:rPr lang="en-US" altLang="ko-KR" sz="1000" b="1" dirty="0" smtClean="0"/>
              <a:t>?</a:t>
            </a:r>
            <a:endParaRPr lang="en-US" altLang="ko-KR" sz="1100" dirty="0" smtClean="0">
              <a:solidFill>
                <a:srgbClr val="FFC000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예</a:t>
            </a:r>
            <a:endParaRPr lang="en-US" altLang="ko-KR" sz="11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8" name="타원형 설명선 67"/>
          <p:cNvSpPr/>
          <p:nvPr/>
        </p:nvSpPr>
        <p:spPr>
          <a:xfrm>
            <a:off x="3401997" y="1844824"/>
            <a:ext cx="2434715" cy="504236"/>
          </a:xfrm>
          <a:prstGeom prst="wedgeEllipseCallout">
            <a:avLst>
              <a:gd name="adj1" fmla="val -890"/>
              <a:gd name="adj2" fmla="val -40650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주위의 유저에게 경고메일을 보낸다</a:t>
            </a:r>
            <a:r>
              <a:rPr lang="en-US" altLang="ko-KR" sz="1100" dirty="0" smtClean="0">
                <a:solidFill>
                  <a:schemeClr val="bg1"/>
                </a:solidFill>
              </a:rPr>
              <a:t>. </a:t>
            </a:r>
          </a:p>
        </p:txBody>
      </p:sp>
      <p:cxnSp>
        <p:nvCxnSpPr>
          <p:cNvPr id="69" name="직선 화살표 연결선 68"/>
          <p:cNvCxnSpPr>
            <a:endCxn id="68" idx="8"/>
          </p:cNvCxnSpPr>
          <p:nvPr/>
        </p:nvCxnSpPr>
        <p:spPr>
          <a:xfrm flipH="1">
            <a:off x="4592708" y="1110835"/>
            <a:ext cx="26647" cy="734049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68" idx="4"/>
            <a:endCxn id="54" idx="0"/>
          </p:cNvCxnSpPr>
          <p:nvPr/>
        </p:nvCxnSpPr>
        <p:spPr>
          <a:xfrm>
            <a:off x="4619355" y="2349060"/>
            <a:ext cx="62769" cy="339489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5" descr="C:\work_2015\titan\proto\Sprites\g0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40597" y="5456119"/>
            <a:ext cx="813924" cy="132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11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거인의 요새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돌격 거인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</p:txBody>
      </p:sp>
      <p:sp>
        <p:nvSpPr>
          <p:cNvPr id="28" name="타원형 설명선 27"/>
          <p:cNvSpPr/>
          <p:nvPr/>
        </p:nvSpPr>
        <p:spPr>
          <a:xfrm>
            <a:off x="2081686" y="332656"/>
            <a:ext cx="5046122" cy="775027"/>
          </a:xfrm>
          <a:prstGeom prst="wedgeEllipseCallout">
            <a:avLst>
              <a:gd name="adj1" fmla="val 221"/>
              <a:gd name="adj2" fmla="val 51803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rgbClr val="FFC000"/>
                </a:solidFill>
              </a:rPr>
              <a:t>땅의 등급에 맞는 레벨</a:t>
            </a:r>
            <a:r>
              <a:rPr lang="en-US" altLang="ko-KR" sz="1100" dirty="0" smtClean="0">
                <a:solidFill>
                  <a:srgbClr val="FFC000"/>
                </a:solidFill>
              </a:rPr>
              <a:t>/</a:t>
            </a:r>
            <a:r>
              <a:rPr lang="ko-KR" altLang="en-US" sz="1100" dirty="0" smtClean="0">
                <a:solidFill>
                  <a:srgbClr val="FFC000"/>
                </a:solidFill>
              </a:rPr>
              <a:t>등급으로 생성되어 </a:t>
            </a:r>
            <a:r>
              <a:rPr lang="en-US" altLang="ko-KR" sz="1100" dirty="0" smtClean="0">
                <a:solidFill>
                  <a:srgbClr val="FFC000"/>
                </a:solidFill>
              </a:rPr>
              <a:t>100x100</a:t>
            </a:r>
            <a:r>
              <a:rPr lang="ko-KR" altLang="en-US" sz="1100" dirty="0" smtClean="0">
                <a:solidFill>
                  <a:srgbClr val="FFC000"/>
                </a:solidFill>
              </a:rPr>
              <a:t> 안을 배회한다</a:t>
            </a:r>
            <a:r>
              <a:rPr lang="en-US" altLang="ko-KR" sz="1100" dirty="0" smtClean="0">
                <a:solidFill>
                  <a:srgbClr val="FFC000"/>
                </a:solidFill>
              </a:rPr>
              <a:t>. </a:t>
            </a:r>
          </a:p>
          <a:p>
            <a:pPr algn="ctr"/>
            <a:endParaRPr lang="en-US" altLang="ko-KR" sz="1100" dirty="0">
              <a:solidFill>
                <a:srgbClr val="FFC000"/>
              </a:solidFill>
            </a:endParaRPr>
          </a:p>
          <a:p>
            <a:pPr algn="ctr"/>
            <a:r>
              <a:rPr lang="ko-KR" altLang="en-US" sz="1100" dirty="0">
                <a:solidFill>
                  <a:srgbClr val="FF0000"/>
                </a:solidFill>
              </a:rPr>
              <a:t>코어가 파괴되면 소멸한다</a:t>
            </a:r>
            <a:r>
              <a:rPr lang="en-US" altLang="ko-KR" sz="1100" dirty="0">
                <a:solidFill>
                  <a:srgbClr val="FF0000"/>
                </a:solidFill>
              </a:rPr>
              <a:t>. </a:t>
            </a:r>
          </a:p>
        </p:txBody>
      </p:sp>
      <p:sp>
        <p:nvSpPr>
          <p:cNvPr id="25" name="타원형 설명선 24"/>
          <p:cNvSpPr/>
          <p:nvPr/>
        </p:nvSpPr>
        <p:spPr>
          <a:xfrm>
            <a:off x="812499" y="2276872"/>
            <a:ext cx="3265722" cy="476436"/>
          </a:xfrm>
          <a:prstGeom prst="wedgeEllipseCallout">
            <a:avLst>
              <a:gd name="adj1" fmla="val 5441"/>
              <a:gd name="adj2" fmla="val -48782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땅의 등급만큼 거인의 레벨이 성장했는가</a:t>
            </a:r>
            <a:endParaRPr lang="en-US" altLang="ko-KR" sz="1100" dirty="0" smtClean="0">
              <a:solidFill>
                <a:srgbClr val="FFC000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예  아니오 </a:t>
            </a:r>
            <a:endParaRPr lang="en-US" altLang="ko-KR" sz="11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" name="타원형 설명선 30"/>
          <p:cNvSpPr/>
          <p:nvPr/>
        </p:nvSpPr>
        <p:spPr>
          <a:xfrm>
            <a:off x="3573657" y="2592524"/>
            <a:ext cx="2518169" cy="476436"/>
          </a:xfrm>
          <a:prstGeom prst="wedgeEllipseCallout">
            <a:avLst>
              <a:gd name="adj1" fmla="val -50388"/>
              <a:gd name="adj2" fmla="val -6493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레벨 업 한다</a:t>
            </a:r>
            <a:r>
              <a:rPr lang="en-US" altLang="ko-KR" sz="1100" dirty="0" smtClean="0">
                <a:solidFill>
                  <a:schemeClr val="bg1"/>
                </a:solidFill>
              </a:rPr>
              <a:t>. (</a:t>
            </a:r>
            <a:r>
              <a:rPr lang="ko-KR" altLang="en-US" sz="1100" dirty="0" smtClean="0">
                <a:solidFill>
                  <a:schemeClr val="bg1"/>
                </a:solidFill>
              </a:rPr>
              <a:t>병력 최대</a:t>
            </a:r>
            <a:r>
              <a:rPr lang="ko-KR" altLang="en-US" sz="1100" dirty="0">
                <a:solidFill>
                  <a:schemeClr val="bg1"/>
                </a:solidFill>
              </a:rPr>
              <a:t>치</a:t>
            </a:r>
            <a:r>
              <a:rPr lang="ko-KR" altLang="en-US" sz="1100" dirty="0" smtClean="0">
                <a:solidFill>
                  <a:schemeClr val="bg1"/>
                </a:solidFill>
              </a:rPr>
              <a:t>상수 </a:t>
            </a:r>
            <a:r>
              <a:rPr lang="en-US" altLang="ko-KR" sz="1100" dirty="0" smtClean="0">
                <a:solidFill>
                  <a:schemeClr val="bg1"/>
                </a:solidFill>
              </a:rPr>
              <a:t>max</a:t>
            </a:r>
            <a:r>
              <a:rPr lang="ko-KR" altLang="en-US" sz="1100" dirty="0">
                <a:solidFill>
                  <a:schemeClr val="bg1"/>
                </a:solidFill>
              </a:rPr>
              <a:t>가</a:t>
            </a:r>
            <a:r>
              <a:rPr lang="ko-KR" altLang="en-US" sz="1100" dirty="0" smtClean="0">
                <a:solidFill>
                  <a:schemeClr val="bg1"/>
                </a:solidFill>
              </a:rPr>
              <a:t> 늘어남</a:t>
            </a:r>
            <a:r>
              <a:rPr lang="en-US" altLang="ko-KR" sz="1100" dirty="0" smtClean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3" name="타원형 설명선 32"/>
          <p:cNvSpPr/>
          <p:nvPr/>
        </p:nvSpPr>
        <p:spPr>
          <a:xfrm>
            <a:off x="3515717" y="1276533"/>
            <a:ext cx="2325136" cy="476436"/>
          </a:xfrm>
          <a:prstGeom prst="wedgeEllipseCallout">
            <a:avLst>
              <a:gd name="adj1" fmla="val -1557"/>
              <a:gd name="adj2" fmla="val -55288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병력을 </a:t>
            </a:r>
            <a:r>
              <a:rPr lang="en-US" altLang="ko-KR" sz="1100" dirty="0" smtClean="0">
                <a:solidFill>
                  <a:schemeClr val="bg1"/>
                </a:solidFill>
              </a:rPr>
              <a:t>max</a:t>
            </a:r>
            <a:r>
              <a:rPr lang="ko-KR" altLang="en-US" sz="1100" dirty="0" smtClean="0">
                <a:solidFill>
                  <a:schemeClr val="bg1"/>
                </a:solidFill>
              </a:rPr>
              <a:t>까지 생산한다</a:t>
            </a:r>
            <a:r>
              <a:rPr lang="en-US" altLang="ko-KR" sz="1100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4" name="타원형 설명선 33"/>
          <p:cNvSpPr/>
          <p:nvPr/>
        </p:nvSpPr>
        <p:spPr>
          <a:xfrm>
            <a:off x="1197393" y="1561578"/>
            <a:ext cx="3265722" cy="499270"/>
          </a:xfrm>
          <a:prstGeom prst="wedgeEllipseCallout">
            <a:avLst>
              <a:gd name="adj1" fmla="val 3068"/>
              <a:gd name="adj2" fmla="val -53136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 smtClean="0"/>
              <a:t>레벨업</a:t>
            </a:r>
            <a:r>
              <a:rPr lang="ko-KR" altLang="en-US" sz="1000" b="1" dirty="0" smtClean="0"/>
              <a:t> 후 </a:t>
            </a:r>
            <a:r>
              <a:rPr lang="en-US" altLang="ko-KR" sz="1000" b="1" dirty="0" smtClean="0"/>
              <a:t>3</a:t>
            </a:r>
            <a:r>
              <a:rPr lang="ko-KR" altLang="en-US" sz="1000" b="1" dirty="0" smtClean="0"/>
              <a:t>시간이 지났는가</a:t>
            </a:r>
            <a:r>
              <a:rPr lang="en-US" altLang="ko-KR" sz="1000" b="1" dirty="0" smtClean="0"/>
              <a:t>?</a:t>
            </a:r>
            <a:endParaRPr lang="en-US" altLang="ko-KR" sz="1100" dirty="0" smtClean="0">
              <a:solidFill>
                <a:srgbClr val="FFC000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예</a:t>
            </a:r>
            <a:endParaRPr lang="en-US" altLang="ko-KR" sz="11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5" name="직선 화살표 연결선 34"/>
          <p:cNvCxnSpPr>
            <a:stCxn id="31" idx="0"/>
          </p:cNvCxnSpPr>
          <p:nvPr/>
        </p:nvCxnSpPr>
        <p:spPr>
          <a:xfrm flipH="1" flipV="1">
            <a:off x="4727648" y="1634502"/>
            <a:ext cx="105094" cy="958022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형 설명선 35"/>
          <p:cNvSpPr/>
          <p:nvPr/>
        </p:nvSpPr>
        <p:spPr>
          <a:xfrm>
            <a:off x="395536" y="3895760"/>
            <a:ext cx="3265722" cy="476436"/>
          </a:xfrm>
          <a:prstGeom prst="wedgeEllipseCallout">
            <a:avLst>
              <a:gd name="adj1" fmla="val -2388"/>
              <a:gd name="adj2" fmla="val -55287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땅의 등급만큼 거인의 등급이 성장했는가</a:t>
            </a:r>
            <a:endParaRPr lang="en-US" altLang="ko-KR" sz="1100" dirty="0">
              <a:solidFill>
                <a:srgbClr val="FFC000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아니오 </a:t>
            </a:r>
            <a:endParaRPr lang="en-US" altLang="ko-KR" sz="11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7" name="타원형 설명선 36"/>
          <p:cNvSpPr/>
          <p:nvPr/>
        </p:nvSpPr>
        <p:spPr>
          <a:xfrm>
            <a:off x="3616359" y="4104692"/>
            <a:ext cx="2518169" cy="476436"/>
          </a:xfrm>
          <a:prstGeom prst="wedgeEllipseCallout">
            <a:avLst>
              <a:gd name="adj1" fmla="val -49773"/>
              <a:gd name="adj2" fmla="val -1613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등</a:t>
            </a:r>
            <a:r>
              <a:rPr lang="ko-KR" altLang="en-US" sz="1100" dirty="0">
                <a:solidFill>
                  <a:schemeClr val="bg1"/>
                </a:solidFill>
              </a:rPr>
              <a:t>급</a:t>
            </a:r>
            <a:r>
              <a:rPr lang="ko-KR" altLang="en-US" sz="1100" dirty="0" smtClean="0">
                <a:solidFill>
                  <a:schemeClr val="bg1"/>
                </a:solidFill>
              </a:rPr>
              <a:t> 업 한다</a:t>
            </a:r>
            <a:endParaRPr lang="en-US" altLang="ko-KR" sz="1100" dirty="0" smtClean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/>
          <p:cNvCxnSpPr>
            <a:stCxn id="37" idx="1"/>
          </p:cNvCxnSpPr>
          <p:nvPr/>
        </p:nvCxnSpPr>
        <p:spPr>
          <a:xfrm flipH="1" flipV="1">
            <a:off x="3497705" y="4139579"/>
            <a:ext cx="487431" cy="34885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H="1">
            <a:off x="2902220" y="1107683"/>
            <a:ext cx="979006" cy="419010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>
            <a:off x="2493539" y="1916832"/>
            <a:ext cx="288030" cy="353521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49" idx="4"/>
          </p:cNvCxnSpPr>
          <p:nvPr/>
        </p:nvCxnSpPr>
        <p:spPr>
          <a:xfrm flipH="1">
            <a:off x="2015068" y="3570424"/>
            <a:ext cx="32866" cy="325336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33" idx="8"/>
          </p:cNvCxnSpPr>
          <p:nvPr/>
        </p:nvCxnSpPr>
        <p:spPr>
          <a:xfrm>
            <a:off x="4595835" y="1099772"/>
            <a:ext cx="46248" cy="151567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31" idx="2"/>
          </p:cNvCxnSpPr>
          <p:nvPr/>
        </p:nvCxnSpPr>
        <p:spPr>
          <a:xfrm>
            <a:off x="2830254" y="2731915"/>
            <a:ext cx="743403" cy="98827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37" idx="2"/>
          </p:cNvCxnSpPr>
          <p:nvPr/>
        </p:nvCxnSpPr>
        <p:spPr>
          <a:xfrm>
            <a:off x="2273571" y="4301115"/>
            <a:ext cx="1342788" cy="41795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형 설명선 48"/>
          <p:cNvSpPr/>
          <p:nvPr/>
        </p:nvSpPr>
        <p:spPr>
          <a:xfrm>
            <a:off x="415073" y="3071154"/>
            <a:ext cx="3265722" cy="499270"/>
          </a:xfrm>
          <a:prstGeom prst="wedgeEllipseCallout">
            <a:avLst>
              <a:gd name="adj1" fmla="val 3068"/>
              <a:gd name="adj2" fmla="val -53136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 smtClean="0"/>
              <a:t>레벨업</a:t>
            </a:r>
            <a:r>
              <a:rPr lang="ko-KR" altLang="en-US" sz="1000" b="1" dirty="0" smtClean="0"/>
              <a:t> 후 </a:t>
            </a:r>
            <a:r>
              <a:rPr lang="en-US" altLang="ko-KR" sz="1000" b="1" dirty="0" smtClean="0"/>
              <a:t>3</a:t>
            </a:r>
            <a:r>
              <a:rPr lang="ko-KR" altLang="en-US" sz="1000" b="1" dirty="0" smtClean="0"/>
              <a:t>시간이 지났는가</a:t>
            </a:r>
            <a:r>
              <a:rPr lang="en-US" altLang="ko-KR" sz="1000" b="1" dirty="0" smtClean="0"/>
              <a:t>?</a:t>
            </a:r>
          </a:p>
          <a:p>
            <a:pPr algn="ctr"/>
            <a:r>
              <a:rPr lang="ko-KR" altLang="en-US" sz="1000" b="1" dirty="0" smtClean="0"/>
              <a:t> </a:t>
            </a:r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예</a:t>
            </a:r>
            <a:endParaRPr lang="en-US" altLang="ko-KR" sz="11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0" name="직선 화살표 연결선 49"/>
          <p:cNvCxnSpPr>
            <a:endCxn id="49" idx="0"/>
          </p:cNvCxnSpPr>
          <p:nvPr/>
        </p:nvCxnSpPr>
        <p:spPr>
          <a:xfrm flipH="1">
            <a:off x="2047934" y="2731915"/>
            <a:ext cx="70003" cy="339239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형 설명선 50"/>
          <p:cNvSpPr/>
          <p:nvPr/>
        </p:nvSpPr>
        <p:spPr>
          <a:xfrm>
            <a:off x="5231599" y="1561578"/>
            <a:ext cx="3265722" cy="499270"/>
          </a:xfrm>
          <a:prstGeom prst="wedgeEllipseCallout">
            <a:avLst>
              <a:gd name="adj1" fmla="val 3068"/>
              <a:gd name="adj2" fmla="val -53136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시야</a:t>
            </a:r>
            <a:r>
              <a:rPr lang="ko-KR" altLang="en-US" sz="1000" b="1" dirty="0"/>
              <a:t>에</a:t>
            </a:r>
            <a:r>
              <a:rPr lang="ko-KR" altLang="en-US" sz="1000" b="1" dirty="0" smtClean="0"/>
              <a:t> 유저의 요새가 보이는가</a:t>
            </a:r>
            <a:r>
              <a:rPr lang="en-US" altLang="ko-KR" sz="1000" b="1" dirty="0" smtClean="0"/>
              <a:t>?</a:t>
            </a:r>
            <a:endParaRPr lang="en-US" altLang="ko-KR" sz="1100" dirty="0" smtClean="0">
              <a:solidFill>
                <a:srgbClr val="FFC000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예</a:t>
            </a:r>
            <a:endParaRPr lang="en-US" altLang="ko-KR" sz="11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6" name="타원형 설명선 55"/>
          <p:cNvSpPr/>
          <p:nvPr/>
        </p:nvSpPr>
        <p:spPr>
          <a:xfrm>
            <a:off x="6354496" y="3005920"/>
            <a:ext cx="1800200" cy="476436"/>
          </a:xfrm>
          <a:prstGeom prst="wedgeEllipseCallout">
            <a:avLst>
              <a:gd name="adj1" fmla="val -49773"/>
              <a:gd name="adj2" fmla="val -1613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유저를 공격한다</a:t>
            </a:r>
            <a:r>
              <a:rPr lang="en-US" altLang="ko-KR" sz="1100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7" name="타원형 설명선 56"/>
          <p:cNvSpPr/>
          <p:nvPr/>
        </p:nvSpPr>
        <p:spPr>
          <a:xfrm>
            <a:off x="5528007" y="2265455"/>
            <a:ext cx="3265722" cy="499270"/>
          </a:xfrm>
          <a:prstGeom prst="wedgeEllipseCallout">
            <a:avLst>
              <a:gd name="adj1" fmla="val 3068"/>
              <a:gd name="adj2" fmla="val -53136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내 영역인가</a:t>
            </a:r>
            <a:r>
              <a:rPr lang="en-US" altLang="ko-KR" sz="1000" b="1" dirty="0" smtClean="0"/>
              <a:t>?</a:t>
            </a:r>
            <a:endParaRPr lang="en-US" altLang="ko-KR" sz="1100" dirty="0" smtClean="0">
              <a:solidFill>
                <a:srgbClr val="FFC000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예</a:t>
            </a:r>
            <a:endParaRPr lang="en-US" altLang="ko-KR" sz="11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8" name="직선 화살표 연결선 57"/>
          <p:cNvCxnSpPr>
            <a:stCxn id="51" idx="4"/>
          </p:cNvCxnSpPr>
          <p:nvPr/>
        </p:nvCxnSpPr>
        <p:spPr>
          <a:xfrm>
            <a:off x="6864460" y="2060848"/>
            <a:ext cx="93573" cy="216024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endCxn id="56" idx="0"/>
          </p:cNvCxnSpPr>
          <p:nvPr/>
        </p:nvCxnSpPr>
        <p:spPr>
          <a:xfrm>
            <a:off x="7110433" y="2742073"/>
            <a:ext cx="144163" cy="263847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7" descr="C:\work_2015\titan\proto\Sprites\g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154696" y="5661248"/>
            <a:ext cx="660590" cy="96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6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xfrm>
            <a:off x="722313" y="1274837"/>
            <a:ext cx="7772400" cy="1362075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SFNS Display" panose="00000500000000000000" pitchFamily="2" charset="0"/>
              </a:rPr>
              <a:t>UX</a:t>
            </a:r>
            <a:r>
              <a:rPr lang="ko-KR" altLang="en-US" dirty="0"/>
              <a:t> </a:t>
            </a:r>
            <a:r>
              <a:rPr lang="en-US" altLang="ko-KR" dirty="0" smtClean="0"/>
              <a:t>for prototype</a:t>
            </a:r>
            <a:endParaRPr lang="ko-KR" altLang="en-US" sz="4000" dirty="0"/>
          </a:p>
        </p:txBody>
      </p:sp>
      <p:sp>
        <p:nvSpPr>
          <p:cNvPr id="29" name="텍스트 개체 틀 4"/>
          <p:cNvSpPr txBox="1">
            <a:spLocks/>
          </p:cNvSpPr>
          <p:nvPr/>
        </p:nvSpPr>
        <p:spPr>
          <a:xfrm>
            <a:off x="539552" y="3284984"/>
            <a:ext cx="8136903" cy="187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prototype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 이후의 </a:t>
            </a:r>
            <a:r>
              <a:rPr lang="en-US" altLang="ko-KR" sz="2000" dirty="0" err="1" smtClean="0">
                <a:solidFill>
                  <a:schemeClr val="bg1">
                    <a:lumMod val="50000"/>
                  </a:schemeClr>
                </a:solidFill>
              </a:rPr>
              <a:t>ux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까지 고민해서 만들겠음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최대 두 단계의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depth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를 가지며 그 이상일 경우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scene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을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 바꾼다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로비에서 두 번의 클릭으로 모든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Game flow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를 진행할 수 있도록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29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광산</a:t>
            </a:r>
            <a:endParaRPr lang="en-US" altLang="ko-KR" sz="1600" dirty="0" smtClean="0"/>
          </a:p>
        </p:txBody>
      </p:sp>
      <p:sp>
        <p:nvSpPr>
          <p:cNvPr id="28" name="타원형 설명선 27"/>
          <p:cNvSpPr/>
          <p:nvPr/>
        </p:nvSpPr>
        <p:spPr>
          <a:xfrm>
            <a:off x="2081686" y="332656"/>
            <a:ext cx="5046122" cy="775027"/>
          </a:xfrm>
          <a:prstGeom prst="wedgeEllipseCallout">
            <a:avLst>
              <a:gd name="adj1" fmla="val 221"/>
              <a:gd name="adj2" fmla="val 51803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rgbClr val="FFC000"/>
                </a:solidFill>
              </a:rPr>
              <a:t>땅의 등급에 맞는 레벨</a:t>
            </a:r>
            <a:r>
              <a:rPr lang="en-US" altLang="ko-KR" sz="1100" dirty="0" smtClean="0">
                <a:solidFill>
                  <a:srgbClr val="FFC000"/>
                </a:solidFill>
              </a:rPr>
              <a:t>/</a:t>
            </a:r>
            <a:r>
              <a:rPr lang="ko-KR" altLang="en-US" sz="1100" dirty="0" smtClean="0">
                <a:solidFill>
                  <a:srgbClr val="FFC000"/>
                </a:solidFill>
              </a:rPr>
              <a:t>등급으로 생성된다</a:t>
            </a:r>
            <a:r>
              <a:rPr lang="en-US" altLang="ko-KR" sz="1100" dirty="0" smtClean="0">
                <a:solidFill>
                  <a:srgbClr val="FFC000"/>
                </a:solidFill>
              </a:rPr>
              <a:t>.</a:t>
            </a:r>
          </a:p>
          <a:p>
            <a:pPr algn="ctr"/>
            <a:r>
              <a:rPr lang="ko-KR" altLang="en-US" sz="1100" dirty="0" smtClean="0">
                <a:solidFill>
                  <a:srgbClr val="FFC000"/>
                </a:solidFill>
              </a:rPr>
              <a:t>생성 된 자원을 생산한다</a:t>
            </a:r>
            <a:r>
              <a:rPr lang="en-US" altLang="ko-KR" sz="1100" dirty="0" smtClean="0">
                <a:solidFill>
                  <a:srgbClr val="FFC000"/>
                </a:solidFill>
              </a:rPr>
              <a:t>.</a:t>
            </a:r>
          </a:p>
          <a:p>
            <a:pPr algn="ctr"/>
            <a:endParaRPr lang="en-US" altLang="ko-KR" sz="1100" dirty="0">
              <a:solidFill>
                <a:srgbClr val="FFC000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rgbClr val="FF0000"/>
                </a:solidFill>
              </a:rPr>
              <a:t>자원을 모두 </a:t>
            </a:r>
            <a:r>
              <a:rPr lang="ko-KR" altLang="en-US" sz="1100" dirty="0" err="1" smtClean="0">
                <a:solidFill>
                  <a:srgbClr val="FF0000"/>
                </a:solidFill>
              </a:rPr>
              <a:t>채집당하면</a:t>
            </a:r>
            <a:r>
              <a:rPr lang="ko-KR" altLang="en-US" sz="1100" dirty="0" smtClean="0">
                <a:solidFill>
                  <a:srgbClr val="FF0000"/>
                </a:solidFill>
              </a:rPr>
              <a:t> </a:t>
            </a:r>
            <a:r>
              <a:rPr lang="ko-KR" altLang="en-US" sz="1100" dirty="0">
                <a:solidFill>
                  <a:srgbClr val="FF0000"/>
                </a:solidFill>
              </a:rPr>
              <a:t>소멸한다</a:t>
            </a:r>
            <a:endParaRPr lang="en-US" altLang="ko-KR" sz="1100" dirty="0" smtClean="0">
              <a:solidFill>
                <a:srgbClr val="FFC000"/>
              </a:solidFill>
            </a:endParaRPr>
          </a:p>
        </p:txBody>
      </p:sp>
      <p:sp>
        <p:nvSpPr>
          <p:cNvPr id="6" name="타원형 설명선 5"/>
          <p:cNvSpPr/>
          <p:nvPr/>
        </p:nvSpPr>
        <p:spPr>
          <a:xfrm>
            <a:off x="812499" y="2276872"/>
            <a:ext cx="3265722" cy="476436"/>
          </a:xfrm>
          <a:prstGeom prst="wedgeEllipseCallout">
            <a:avLst>
              <a:gd name="adj1" fmla="val 5441"/>
              <a:gd name="adj2" fmla="val -48782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땅의 등급만큼 광</a:t>
            </a:r>
            <a:r>
              <a:rPr lang="ko-KR" altLang="en-US" sz="1000" b="1" dirty="0"/>
              <a:t>산</a:t>
            </a:r>
            <a:r>
              <a:rPr lang="ko-KR" altLang="en-US" sz="1000" b="1" dirty="0" smtClean="0"/>
              <a:t>의 레벨이 성장했는가</a:t>
            </a:r>
            <a:endParaRPr lang="en-US" altLang="ko-KR" sz="1100" dirty="0" smtClean="0">
              <a:solidFill>
                <a:srgbClr val="FFC000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예  아니오 </a:t>
            </a:r>
            <a:endParaRPr lang="en-US" altLang="ko-KR" sz="11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타원형 설명선 6"/>
          <p:cNvSpPr/>
          <p:nvPr/>
        </p:nvSpPr>
        <p:spPr>
          <a:xfrm>
            <a:off x="3573657" y="2592524"/>
            <a:ext cx="2518169" cy="476436"/>
          </a:xfrm>
          <a:prstGeom prst="wedgeEllipseCallout">
            <a:avLst>
              <a:gd name="adj1" fmla="val -50388"/>
              <a:gd name="adj2" fmla="val -6493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레벨 업 한다</a:t>
            </a:r>
            <a:r>
              <a:rPr lang="en-US" altLang="ko-KR" sz="1100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8" name="타원형 설명선 7"/>
          <p:cNvSpPr/>
          <p:nvPr/>
        </p:nvSpPr>
        <p:spPr>
          <a:xfrm>
            <a:off x="3515717" y="1276533"/>
            <a:ext cx="2325136" cy="476436"/>
          </a:xfrm>
          <a:prstGeom prst="wedgeEllipseCallout">
            <a:avLst>
              <a:gd name="adj1" fmla="val -1557"/>
              <a:gd name="adj2" fmla="val -55288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자원을 </a:t>
            </a:r>
            <a:r>
              <a:rPr lang="en-US" altLang="ko-KR" sz="1100" dirty="0" smtClean="0">
                <a:solidFill>
                  <a:schemeClr val="bg1"/>
                </a:solidFill>
              </a:rPr>
              <a:t>max</a:t>
            </a:r>
            <a:r>
              <a:rPr lang="ko-KR" altLang="en-US" sz="1100" dirty="0" smtClean="0">
                <a:solidFill>
                  <a:schemeClr val="bg1"/>
                </a:solidFill>
              </a:rPr>
              <a:t>까지 생산한다</a:t>
            </a:r>
            <a:endParaRPr lang="en-US" altLang="ko-KR" sz="1100" dirty="0" smtClean="0">
              <a:solidFill>
                <a:schemeClr val="bg1"/>
              </a:solidFill>
            </a:endParaRPr>
          </a:p>
        </p:txBody>
      </p:sp>
      <p:sp>
        <p:nvSpPr>
          <p:cNvPr id="9" name="타원형 설명선 8"/>
          <p:cNvSpPr/>
          <p:nvPr/>
        </p:nvSpPr>
        <p:spPr>
          <a:xfrm>
            <a:off x="1197393" y="1561578"/>
            <a:ext cx="3265722" cy="499270"/>
          </a:xfrm>
          <a:prstGeom prst="wedgeEllipseCallout">
            <a:avLst>
              <a:gd name="adj1" fmla="val 3068"/>
              <a:gd name="adj2" fmla="val -53136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 smtClean="0"/>
              <a:t>레벨업에</a:t>
            </a:r>
            <a:r>
              <a:rPr lang="ko-KR" altLang="en-US" sz="1000" b="1" dirty="0" smtClean="0"/>
              <a:t> 필요한 자원이 모였는가</a:t>
            </a:r>
            <a:r>
              <a:rPr lang="en-US" altLang="ko-KR" sz="1000" b="1" dirty="0" smtClean="0"/>
              <a:t>?</a:t>
            </a:r>
            <a:endParaRPr lang="en-US" altLang="ko-KR" sz="1100" dirty="0" smtClean="0">
              <a:solidFill>
                <a:srgbClr val="FFC000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예</a:t>
            </a:r>
            <a:endParaRPr lang="en-US" altLang="ko-KR" sz="11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" name="직선 화살표 연결선 9"/>
          <p:cNvCxnSpPr>
            <a:stCxn id="7" idx="0"/>
          </p:cNvCxnSpPr>
          <p:nvPr/>
        </p:nvCxnSpPr>
        <p:spPr>
          <a:xfrm flipH="1" flipV="1">
            <a:off x="4727648" y="1634502"/>
            <a:ext cx="105094" cy="958022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형 설명선 10"/>
          <p:cNvSpPr/>
          <p:nvPr/>
        </p:nvSpPr>
        <p:spPr>
          <a:xfrm>
            <a:off x="395536" y="3895760"/>
            <a:ext cx="3265722" cy="476436"/>
          </a:xfrm>
          <a:prstGeom prst="wedgeEllipseCallout">
            <a:avLst>
              <a:gd name="adj1" fmla="val -2388"/>
              <a:gd name="adj2" fmla="val -55287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땅의 등급만큼 광</a:t>
            </a:r>
            <a:r>
              <a:rPr lang="ko-KR" altLang="en-US" sz="1000" b="1" dirty="0"/>
              <a:t>산</a:t>
            </a:r>
            <a:r>
              <a:rPr lang="ko-KR" altLang="en-US" sz="1000" b="1" dirty="0" smtClean="0"/>
              <a:t>의 등급이 성장했는가</a:t>
            </a:r>
            <a:endParaRPr lang="en-US" altLang="ko-KR" sz="1100" dirty="0">
              <a:solidFill>
                <a:srgbClr val="FFC000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아니오 </a:t>
            </a:r>
            <a:endParaRPr lang="en-US" altLang="ko-KR" sz="11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타원형 설명선 11"/>
          <p:cNvSpPr/>
          <p:nvPr/>
        </p:nvSpPr>
        <p:spPr>
          <a:xfrm>
            <a:off x="3616359" y="4104692"/>
            <a:ext cx="2518169" cy="476436"/>
          </a:xfrm>
          <a:prstGeom prst="wedgeEllipseCallout">
            <a:avLst>
              <a:gd name="adj1" fmla="val -49773"/>
              <a:gd name="adj2" fmla="val -1613"/>
            </a:avLst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</a:rPr>
              <a:t>등</a:t>
            </a:r>
            <a:r>
              <a:rPr lang="ko-KR" altLang="en-US" sz="1100" dirty="0">
                <a:solidFill>
                  <a:schemeClr val="bg1"/>
                </a:solidFill>
              </a:rPr>
              <a:t>급</a:t>
            </a:r>
            <a:r>
              <a:rPr lang="ko-KR" altLang="en-US" sz="1100" dirty="0" smtClean="0">
                <a:solidFill>
                  <a:schemeClr val="bg1"/>
                </a:solidFill>
              </a:rPr>
              <a:t> 업 한다</a:t>
            </a:r>
            <a:endParaRPr lang="en-US" altLang="ko-KR" sz="1100" dirty="0" smtClean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/>
          <p:cNvCxnSpPr>
            <a:stCxn id="12" idx="1"/>
          </p:cNvCxnSpPr>
          <p:nvPr/>
        </p:nvCxnSpPr>
        <p:spPr>
          <a:xfrm flipH="1" flipV="1">
            <a:off x="3497705" y="4139579"/>
            <a:ext cx="487431" cy="34885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2902220" y="1107683"/>
            <a:ext cx="979006" cy="419010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>
            <a:off x="2493539" y="1916832"/>
            <a:ext cx="288030" cy="353521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21" idx="4"/>
          </p:cNvCxnSpPr>
          <p:nvPr/>
        </p:nvCxnSpPr>
        <p:spPr>
          <a:xfrm flipH="1">
            <a:off x="2015068" y="3570424"/>
            <a:ext cx="32866" cy="325336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endCxn id="8" idx="8"/>
          </p:cNvCxnSpPr>
          <p:nvPr/>
        </p:nvCxnSpPr>
        <p:spPr>
          <a:xfrm>
            <a:off x="4595835" y="1099772"/>
            <a:ext cx="46248" cy="151567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endCxn id="7" idx="2"/>
          </p:cNvCxnSpPr>
          <p:nvPr/>
        </p:nvCxnSpPr>
        <p:spPr>
          <a:xfrm>
            <a:off x="2830254" y="2731915"/>
            <a:ext cx="743403" cy="98827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endCxn id="12" idx="2"/>
          </p:cNvCxnSpPr>
          <p:nvPr/>
        </p:nvCxnSpPr>
        <p:spPr>
          <a:xfrm>
            <a:off x="2273571" y="4301115"/>
            <a:ext cx="1342788" cy="41795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형 설명선 20"/>
          <p:cNvSpPr/>
          <p:nvPr/>
        </p:nvSpPr>
        <p:spPr>
          <a:xfrm>
            <a:off x="415073" y="3071154"/>
            <a:ext cx="3265722" cy="499270"/>
          </a:xfrm>
          <a:prstGeom prst="wedgeEllipseCallout">
            <a:avLst>
              <a:gd name="adj1" fmla="val 3068"/>
              <a:gd name="adj2" fmla="val -53136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승급 필요한 자원이 모였는가</a:t>
            </a:r>
            <a:r>
              <a:rPr lang="en-US" altLang="ko-KR" sz="1000" b="1" dirty="0" smtClean="0"/>
              <a:t>?</a:t>
            </a:r>
            <a:endParaRPr lang="en-US" altLang="ko-KR" sz="1100" dirty="0" smtClean="0">
              <a:solidFill>
                <a:srgbClr val="FFC000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예</a:t>
            </a:r>
            <a:endParaRPr lang="en-US" altLang="ko-KR" sz="11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2" name="직선 화살표 연결선 21"/>
          <p:cNvCxnSpPr>
            <a:endCxn id="21" idx="0"/>
          </p:cNvCxnSpPr>
          <p:nvPr/>
        </p:nvCxnSpPr>
        <p:spPr>
          <a:xfrm flipH="1">
            <a:off x="2047934" y="2731915"/>
            <a:ext cx="70003" cy="339239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0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xfrm>
            <a:off x="722313" y="1274837"/>
            <a:ext cx="7772400" cy="1362075"/>
          </a:xfrm>
        </p:spPr>
        <p:txBody>
          <a:bodyPr>
            <a:normAutofit/>
          </a:bodyPr>
          <a:lstStyle/>
          <a:p>
            <a:r>
              <a:rPr lang="ko-KR" altLang="en-US" sz="4000" dirty="0" smtClean="0">
                <a:latin typeface="sf"/>
              </a:rPr>
              <a:t>성장요소</a:t>
            </a:r>
            <a:endParaRPr lang="ko-KR" altLang="en-US" sz="4000" dirty="0">
              <a:latin typeface="sf"/>
            </a:endParaRPr>
          </a:p>
        </p:txBody>
      </p:sp>
      <p:sp>
        <p:nvSpPr>
          <p:cNvPr id="29" name="텍스트 개체 틀 4"/>
          <p:cNvSpPr txBox="1">
            <a:spLocks/>
          </p:cNvSpPr>
          <p:nvPr/>
        </p:nvSpPr>
        <p:spPr>
          <a:xfrm>
            <a:off x="539552" y="3284984"/>
            <a:ext cx="8136903" cy="187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endParaRPr lang="en-US" altLang="ko-KR" sz="2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텍스트 개체 틀 4"/>
          <p:cNvSpPr txBox="1">
            <a:spLocks/>
          </p:cNvSpPr>
          <p:nvPr/>
        </p:nvSpPr>
        <p:spPr>
          <a:xfrm>
            <a:off x="691952" y="3437384"/>
            <a:ext cx="8136903" cy="2295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Prototype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에서 구현할 성장그래프 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07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542" y="2420888"/>
            <a:ext cx="4562041" cy="25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b="1" dirty="0" smtClean="0"/>
              <a:t>UX – LOBBY(</a:t>
            </a:r>
            <a:r>
              <a:rPr lang="ko-KR" altLang="en-US" sz="1600" b="1" dirty="0" smtClean="0"/>
              <a:t>지도</a:t>
            </a:r>
            <a:r>
              <a:rPr lang="en-US" altLang="ko-KR" sz="1600" b="1" dirty="0" smtClean="0"/>
              <a:t>)</a:t>
            </a:r>
            <a:r>
              <a:rPr lang="ko-KR" altLang="en-US" sz="1600" b="1" dirty="0" smtClean="0"/>
              <a:t>  </a:t>
            </a:r>
            <a:endParaRPr lang="en-US" altLang="ko-KR" sz="1600" dirty="0" smtClean="0"/>
          </a:p>
        </p:txBody>
      </p:sp>
      <p:pic>
        <p:nvPicPr>
          <p:cNvPr id="196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349" y="2420888"/>
            <a:ext cx="373435" cy="37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형 설명선 1"/>
          <p:cNvSpPr/>
          <p:nvPr/>
        </p:nvSpPr>
        <p:spPr>
          <a:xfrm>
            <a:off x="5739183" y="3115505"/>
            <a:ext cx="69910" cy="72008"/>
          </a:xfrm>
          <a:prstGeom prst="wedgeEllipseCallout">
            <a:avLst>
              <a:gd name="adj1" fmla="val 115450"/>
              <a:gd name="adj2" fmla="val -71769"/>
            </a:avLst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b="1" dirty="0" smtClean="0">
                <a:solidFill>
                  <a:schemeClr val="tx1"/>
                </a:solidFill>
              </a:rPr>
              <a:t>9</a:t>
            </a:r>
            <a:endParaRPr lang="ko-KR" altLang="en-US" sz="400" b="1" dirty="0">
              <a:solidFill>
                <a:schemeClr val="tx1"/>
              </a:solidFill>
            </a:endParaRPr>
          </a:p>
        </p:txBody>
      </p:sp>
      <p:sp>
        <p:nvSpPr>
          <p:cNvPr id="200" name="십이각형 199"/>
          <p:cNvSpPr/>
          <p:nvPr/>
        </p:nvSpPr>
        <p:spPr>
          <a:xfrm>
            <a:off x="2987824" y="2814396"/>
            <a:ext cx="3121484" cy="1833215"/>
          </a:xfrm>
          <a:prstGeom prst="dodecagon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  <a:alpha val="0"/>
                </a:schemeClr>
              </a:gs>
              <a:gs pos="50000">
                <a:schemeClr val="accent5">
                  <a:lumMod val="40000"/>
                  <a:lumOff val="60000"/>
                  <a:alpha val="17000"/>
                </a:schemeClr>
              </a:gs>
              <a:gs pos="100000">
                <a:schemeClr val="accent5">
                  <a:lumMod val="40000"/>
                  <a:lumOff val="60000"/>
                  <a:alpha val="3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내 요새가 화면 밖에 있을 때 </a:t>
            </a:r>
            <a:r>
              <a:rPr lang="ko-KR" altLang="en-US" sz="800" dirty="0" err="1" smtClean="0"/>
              <a:t>바로가기</a:t>
            </a:r>
            <a:r>
              <a:rPr lang="ko-KR" altLang="en-US" sz="800" dirty="0" smtClean="0"/>
              <a:t> 아이콘이 나오는 영역입니다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201" name="타원형 설명선 200"/>
          <p:cNvSpPr/>
          <p:nvPr/>
        </p:nvSpPr>
        <p:spPr>
          <a:xfrm>
            <a:off x="3995428" y="2636912"/>
            <a:ext cx="432556" cy="439756"/>
          </a:xfrm>
          <a:prstGeom prst="wedgeEllipseCallout">
            <a:avLst>
              <a:gd name="adj1" fmla="val -38999"/>
              <a:gd name="adj2" fmla="val -93232"/>
            </a:avLst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9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02" name="타원형 설명선 201"/>
          <p:cNvSpPr/>
          <p:nvPr/>
        </p:nvSpPr>
        <p:spPr>
          <a:xfrm>
            <a:off x="5356249" y="2896305"/>
            <a:ext cx="290681" cy="302372"/>
          </a:xfrm>
          <a:prstGeom prst="wedgeEllipseCallout">
            <a:avLst>
              <a:gd name="adj1" fmla="val 102120"/>
              <a:gd name="adj2" fmla="val -46141"/>
            </a:avLst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8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03" name="타원형 설명선 202"/>
          <p:cNvSpPr/>
          <p:nvPr/>
        </p:nvSpPr>
        <p:spPr>
          <a:xfrm>
            <a:off x="3862911" y="2773757"/>
            <a:ext cx="265034" cy="302373"/>
          </a:xfrm>
          <a:prstGeom prst="wedgeEllipseCallout">
            <a:avLst>
              <a:gd name="adj1" fmla="val -53358"/>
              <a:gd name="adj2" fmla="val -85417"/>
            </a:avLst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5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07" name="타원형 설명선 206"/>
          <p:cNvSpPr/>
          <p:nvPr/>
        </p:nvSpPr>
        <p:spPr>
          <a:xfrm>
            <a:off x="5870242" y="3212976"/>
            <a:ext cx="69910" cy="72008"/>
          </a:xfrm>
          <a:prstGeom prst="wedgeEllipseCallout">
            <a:avLst>
              <a:gd name="adj1" fmla="val 115450"/>
              <a:gd name="adj2" fmla="val -71769"/>
            </a:avLst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b="1" dirty="0" smtClean="0">
                <a:solidFill>
                  <a:schemeClr val="tx1"/>
                </a:solidFill>
              </a:rPr>
              <a:t>9</a:t>
            </a:r>
            <a:endParaRPr lang="ko-KR" altLang="en-US" sz="400" b="1" dirty="0">
              <a:solidFill>
                <a:schemeClr val="tx1"/>
              </a:solidFill>
            </a:endParaRPr>
          </a:p>
        </p:txBody>
      </p:sp>
      <p:sp>
        <p:nvSpPr>
          <p:cNvPr id="208" name="타원형 설명선 207"/>
          <p:cNvSpPr/>
          <p:nvPr/>
        </p:nvSpPr>
        <p:spPr>
          <a:xfrm>
            <a:off x="5292080" y="2924944"/>
            <a:ext cx="69910" cy="72008"/>
          </a:xfrm>
          <a:prstGeom prst="wedgeEllipseCallout">
            <a:avLst>
              <a:gd name="adj1" fmla="val 48943"/>
              <a:gd name="adj2" fmla="val -104054"/>
            </a:avLst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b="1" dirty="0" smtClean="0">
                <a:solidFill>
                  <a:schemeClr val="tx1"/>
                </a:solidFill>
              </a:rPr>
              <a:t>9</a:t>
            </a:r>
            <a:endParaRPr lang="ko-KR" altLang="en-US" sz="400" b="1" dirty="0">
              <a:solidFill>
                <a:schemeClr val="tx1"/>
              </a:solidFill>
            </a:endParaRPr>
          </a:p>
        </p:txBody>
      </p:sp>
      <p:sp>
        <p:nvSpPr>
          <p:cNvPr id="209" name="타원형 설명선 208"/>
          <p:cNvSpPr/>
          <p:nvPr/>
        </p:nvSpPr>
        <p:spPr>
          <a:xfrm>
            <a:off x="5213662" y="2888940"/>
            <a:ext cx="69910" cy="72008"/>
          </a:xfrm>
          <a:prstGeom prst="wedgeEllipseCallout">
            <a:avLst>
              <a:gd name="adj1" fmla="val 37859"/>
              <a:gd name="adj2" fmla="val -104054"/>
            </a:avLst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b="1" dirty="0" smtClean="0">
                <a:solidFill>
                  <a:schemeClr val="tx1"/>
                </a:solidFill>
              </a:rPr>
              <a:t>9</a:t>
            </a:r>
            <a:endParaRPr lang="ko-KR" altLang="en-US" sz="400" b="1" dirty="0">
              <a:solidFill>
                <a:schemeClr val="tx1"/>
              </a:solidFill>
            </a:endParaRPr>
          </a:p>
        </p:txBody>
      </p:sp>
      <p:sp>
        <p:nvSpPr>
          <p:cNvPr id="210" name="순서도: 대체 처리 209"/>
          <p:cNvSpPr/>
          <p:nvPr/>
        </p:nvSpPr>
        <p:spPr>
          <a:xfrm>
            <a:off x="2250901" y="2420888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C000"/>
                </a:solidFill>
              </a:rPr>
              <a:t>9</a:t>
            </a:r>
            <a:endParaRPr lang="ko-KR" altLang="en-US" sz="800" dirty="0">
              <a:solidFill>
                <a:srgbClr val="FFC000"/>
              </a:solidFill>
            </a:endParaRPr>
          </a:p>
        </p:txBody>
      </p:sp>
      <p:pic>
        <p:nvPicPr>
          <p:cNvPr id="222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304" y="2794323"/>
            <a:ext cx="290682" cy="29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3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304" y="3076668"/>
            <a:ext cx="290682" cy="29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4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982" y="3382332"/>
            <a:ext cx="290682" cy="29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" name="십이각형 224"/>
          <p:cNvSpPr/>
          <p:nvPr/>
        </p:nvSpPr>
        <p:spPr>
          <a:xfrm>
            <a:off x="2494257" y="2419586"/>
            <a:ext cx="150891" cy="143172"/>
          </a:xfrm>
          <a:prstGeom prst="dodecagon">
            <a:avLst/>
          </a:prstGeom>
          <a:gradFill>
            <a:gsLst>
              <a:gs pos="0">
                <a:srgbClr val="FF0000"/>
              </a:gs>
              <a:gs pos="56000">
                <a:srgbClr val="C00000"/>
              </a:gs>
              <a:gs pos="100000">
                <a:srgbClr val="C0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4</a:t>
            </a:r>
            <a:endParaRPr lang="ko-KR" altLang="en-US" sz="800" dirty="0"/>
          </a:p>
        </p:txBody>
      </p:sp>
      <p:sp>
        <p:nvSpPr>
          <p:cNvPr id="227" name="사각형 설명선 226"/>
          <p:cNvSpPr/>
          <p:nvPr/>
        </p:nvSpPr>
        <p:spPr>
          <a:xfrm>
            <a:off x="7140885" y="2060849"/>
            <a:ext cx="1751595" cy="1992166"/>
          </a:xfrm>
          <a:prstGeom prst="wedgeRectCallout">
            <a:avLst>
              <a:gd name="adj1" fmla="val -69962"/>
              <a:gd name="adj2" fmla="val -1079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파병중인 부대를 아이콘으로 표시됨</a:t>
            </a:r>
            <a:r>
              <a:rPr lang="en-US" altLang="ko-KR" sz="1000" dirty="0" smtClean="0">
                <a:solidFill>
                  <a:schemeClr val="bg1"/>
                </a:solidFill>
              </a:rPr>
              <a:t> </a:t>
            </a:r>
          </a:p>
          <a:p>
            <a:r>
              <a:rPr lang="ko-KR" altLang="en-US" sz="1000" dirty="0" smtClean="0">
                <a:solidFill>
                  <a:srgbClr val="FFCC00"/>
                </a:solidFill>
              </a:rPr>
              <a:t>공격 중</a:t>
            </a:r>
            <a:endParaRPr lang="en-US" altLang="ko-KR" sz="1000" dirty="0">
              <a:solidFill>
                <a:srgbClr val="FFCC00"/>
              </a:solidFill>
            </a:endParaRPr>
          </a:p>
          <a:p>
            <a:r>
              <a:rPr lang="ko-KR" altLang="en-US" sz="1000" dirty="0" smtClean="0">
                <a:solidFill>
                  <a:srgbClr val="FFCC00"/>
                </a:solidFill>
              </a:rPr>
              <a:t>연합 공격 중</a:t>
            </a:r>
            <a:endParaRPr lang="en-US" altLang="ko-KR" sz="1000" dirty="0">
              <a:solidFill>
                <a:srgbClr val="FFCC00"/>
              </a:solidFill>
            </a:endParaRPr>
          </a:p>
          <a:p>
            <a:r>
              <a:rPr lang="ko-KR" altLang="en-US" sz="1000" dirty="0" smtClean="0">
                <a:solidFill>
                  <a:srgbClr val="FFCC00"/>
                </a:solidFill>
              </a:rPr>
              <a:t>연합 방어 중</a:t>
            </a:r>
            <a:endParaRPr lang="en-US" altLang="ko-KR" sz="1000" dirty="0" smtClean="0">
              <a:solidFill>
                <a:srgbClr val="FFCC00"/>
              </a:solidFill>
            </a:endParaRPr>
          </a:p>
          <a:p>
            <a:r>
              <a:rPr lang="ko-KR" altLang="en-US" sz="1000" dirty="0" smtClean="0">
                <a:solidFill>
                  <a:srgbClr val="FFCC00"/>
                </a:solidFill>
              </a:rPr>
              <a:t>채집 중</a:t>
            </a:r>
            <a:endParaRPr lang="en-US" altLang="ko-KR" sz="1000" dirty="0" smtClean="0">
              <a:solidFill>
                <a:srgbClr val="FFCC00"/>
              </a:solidFill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</a:rPr>
              <a:t>순서대로 정렬한다</a:t>
            </a:r>
            <a:r>
              <a:rPr lang="en-US" altLang="ko-KR" sz="1000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sz="1000" dirty="0">
              <a:solidFill>
                <a:srgbClr val="FFCC00"/>
              </a:solidFill>
            </a:endParaRPr>
          </a:p>
          <a:p>
            <a:endParaRPr lang="en-US" altLang="ko-KR" sz="1000" dirty="0" smtClean="0">
              <a:solidFill>
                <a:srgbClr val="FFCC00"/>
              </a:solidFill>
            </a:endParaRPr>
          </a:p>
          <a:p>
            <a:endParaRPr lang="en-US" altLang="ko-KR" sz="1000" dirty="0" smtClean="0">
              <a:solidFill>
                <a:srgbClr val="FFCC00"/>
              </a:solidFill>
            </a:endParaRPr>
          </a:p>
          <a:p>
            <a:endParaRPr lang="en-US" altLang="ko-KR" sz="1000" dirty="0">
              <a:solidFill>
                <a:srgbClr val="FFCC00"/>
              </a:solidFill>
            </a:endParaRPr>
          </a:p>
          <a:p>
            <a:endParaRPr lang="en-US" altLang="ko-KR" sz="1000" dirty="0" smtClean="0">
              <a:solidFill>
                <a:srgbClr val="FFCC00"/>
              </a:solidFill>
            </a:endParaRPr>
          </a:p>
        </p:txBody>
      </p:sp>
      <p:sp>
        <p:nvSpPr>
          <p:cNvPr id="228" name="순서도: 대체 처리 227"/>
          <p:cNvSpPr/>
          <p:nvPr/>
        </p:nvSpPr>
        <p:spPr>
          <a:xfrm>
            <a:off x="7773444" y="3827975"/>
            <a:ext cx="554578" cy="105081"/>
          </a:xfrm>
          <a:prstGeom prst="flowChartAlternateProcess">
            <a:avLst/>
          </a:prstGeom>
          <a:gradFill>
            <a:gsLst>
              <a:gs pos="0">
                <a:srgbClr val="FFFF00"/>
              </a:gs>
              <a:gs pos="50000">
                <a:srgbClr val="FFC000"/>
              </a:gs>
              <a:gs pos="100000">
                <a:srgbClr val="FFC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/>
                </a:solidFill>
              </a:rPr>
              <a:t>4</a:t>
            </a:r>
            <a:r>
              <a:rPr lang="ko-KR" altLang="en-US" sz="800" dirty="0" smtClean="0">
                <a:solidFill>
                  <a:schemeClr val="bg1"/>
                </a:solidFill>
              </a:rPr>
              <a:t>시간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231" name="순서도: 대체 처리 230"/>
          <p:cNvSpPr/>
          <p:nvPr/>
        </p:nvSpPr>
        <p:spPr>
          <a:xfrm>
            <a:off x="7807705" y="3356992"/>
            <a:ext cx="466144" cy="412168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아이</a:t>
            </a:r>
            <a:r>
              <a:rPr lang="ko-KR" altLang="en-US" sz="600" dirty="0">
                <a:solidFill>
                  <a:schemeClr val="bg1"/>
                </a:solidFill>
              </a:rPr>
              <a:t>콘</a:t>
            </a:r>
            <a:endParaRPr lang="en-US" altLang="ko-KR" sz="600" dirty="0" smtClean="0">
              <a:solidFill>
                <a:schemeClr val="bg1"/>
              </a:solidFill>
            </a:endParaRPr>
          </a:p>
        </p:txBody>
      </p:sp>
      <p:sp>
        <p:nvSpPr>
          <p:cNvPr id="232" name="사각형 설명선 231"/>
          <p:cNvSpPr/>
          <p:nvPr/>
        </p:nvSpPr>
        <p:spPr>
          <a:xfrm>
            <a:off x="3259823" y="659598"/>
            <a:ext cx="2849485" cy="1454104"/>
          </a:xfrm>
          <a:prstGeom prst="wedgeRectCallout">
            <a:avLst>
              <a:gd name="adj1" fmla="val -20467"/>
              <a:gd name="adj2" fmla="val 67444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1"/>
                </a:solidFill>
              </a:rPr>
              <a:t>레이더</a:t>
            </a:r>
            <a:endParaRPr lang="en-US" altLang="ko-KR" sz="1200" b="1" dirty="0" smtClean="0">
              <a:solidFill>
                <a:schemeClr val="bg1"/>
              </a:solidFill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</a:rPr>
              <a:t>화면 중앙을 기준으로 주변 상황을 </a:t>
            </a:r>
            <a:r>
              <a:rPr lang="ko-KR" altLang="en-US" sz="1000" dirty="0" err="1" smtClean="0">
                <a:solidFill>
                  <a:schemeClr val="bg1"/>
                </a:solidFill>
              </a:rPr>
              <a:t>인포그래픽으로</a:t>
            </a:r>
            <a:r>
              <a:rPr lang="ko-KR" altLang="en-US" sz="1000" dirty="0" smtClean="0">
                <a:solidFill>
                  <a:schemeClr val="bg1"/>
                </a:solidFill>
              </a:rPr>
              <a:t> 표시한다</a:t>
            </a:r>
            <a:r>
              <a:rPr lang="en-US" altLang="ko-KR" sz="1000" dirty="0" smtClean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000" dirty="0" smtClean="0">
                <a:solidFill>
                  <a:schemeClr val="bg1"/>
                </a:solidFill>
              </a:rPr>
              <a:t>최단거리의 내 요새는 누를 수 있도록 커짐</a:t>
            </a:r>
            <a:r>
              <a:rPr lang="en-US" altLang="ko-KR" sz="1000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sz="1000" dirty="0" smtClean="0">
              <a:solidFill>
                <a:schemeClr val="bg1"/>
              </a:solidFill>
            </a:endParaRPr>
          </a:p>
          <a:p>
            <a:r>
              <a:rPr lang="ko-KR" altLang="en-US" sz="1000" dirty="0" smtClean="0">
                <a:solidFill>
                  <a:srgbClr val="FFC000"/>
                </a:solidFill>
              </a:rPr>
              <a:t>적으로 설정 된 요새는 빨간색으로 표시</a:t>
            </a:r>
            <a:endParaRPr lang="en-US" altLang="ko-KR" sz="1000" dirty="0" smtClean="0">
              <a:solidFill>
                <a:srgbClr val="FFC000"/>
              </a:solidFill>
            </a:endParaRPr>
          </a:p>
          <a:p>
            <a:r>
              <a:rPr lang="en-US" altLang="ko-KR" sz="1000" dirty="0" smtClean="0">
                <a:solidFill>
                  <a:srgbClr val="FFC000"/>
                </a:solidFill>
              </a:rPr>
              <a:t>Ex) </a:t>
            </a:r>
            <a:r>
              <a:rPr lang="ko-KR" altLang="en-US" sz="1000" dirty="0" smtClean="0">
                <a:solidFill>
                  <a:srgbClr val="FFC000"/>
                </a:solidFill>
              </a:rPr>
              <a:t>초 거신</a:t>
            </a:r>
            <a:r>
              <a:rPr lang="en-US" altLang="ko-KR" sz="1000" dirty="0" smtClean="0">
                <a:solidFill>
                  <a:srgbClr val="FFC000"/>
                </a:solidFill>
              </a:rPr>
              <a:t>/ </a:t>
            </a:r>
            <a:r>
              <a:rPr lang="ko-KR" altLang="en-US" sz="1000" dirty="0" smtClean="0">
                <a:solidFill>
                  <a:srgbClr val="FFC000"/>
                </a:solidFill>
              </a:rPr>
              <a:t>연합공격 중인 적</a:t>
            </a:r>
            <a:r>
              <a:rPr lang="en-US" altLang="ko-KR" sz="1000" dirty="0" smtClean="0">
                <a:solidFill>
                  <a:srgbClr val="FFC000"/>
                </a:solidFill>
              </a:rPr>
              <a:t>/ </a:t>
            </a:r>
            <a:r>
              <a:rPr lang="ko-KR" altLang="en-US" sz="1000" dirty="0" smtClean="0">
                <a:solidFill>
                  <a:srgbClr val="FFC000"/>
                </a:solidFill>
              </a:rPr>
              <a:t>나를 때린 적 </a:t>
            </a:r>
            <a:endParaRPr lang="en-US" altLang="ko-KR" sz="1000" dirty="0" smtClean="0">
              <a:solidFill>
                <a:srgbClr val="FFC000"/>
              </a:solidFill>
            </a:endParaRPr>
          </a:p>
        </p:txBody>
      </p:sp>
      <p:sp>
        <p:nvSpPr>
          <p:cNvPr id="233" name="사각형 설명선 232"/>
          <p:cNvSpPr/>
          <p:nvPr/>
        </p:nvSpPr>
        <p:spPr>
          <a:xfrm>
            <a:off x="138339" y="2337037"/>
            <a:ext cx="1841373" cy="731923"/>
          </a:xfrm>
          <a:prstGeom prst="wedgeRectCallout">
            <a:avLst>
              <a:gd name="adj1" fmla="val 59071"/>
              <a:gd name="adj2" fmla="val -21029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1"/>
                </a:solidFill>
              </a:rPr>
              <a:t>왕</a:t>
            </a:r>
            <a:endParaRPr lang="en-US" altLang="ko-KR" sz="1200" b="1" dirty="0" smtClean="0">
              <a:solidFill>
                <a:schemeClr val="bg1"/>
              </a:solidFill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</a:rPr>
              <a:t>계정의 레벨 </a:t>
            </a:r>
            <a:r>
              <a:rPr lang="en-US" altLang="ko-KR" sz="1000" dirty="0" smtClean="0">
                <a:solidFill>
                  <a:schemeClr val="bg1"/>
                </a:solidFill>
              </a:rPr>
              <a:t>/</a:t>
            </a:r>
            <a:r>
              <a:rPr lang="ko-KR" altLang="en-US" sz="1000" dirty="0" smtClean="0">
                <a:solidFill>
                  <a:schemeClr val="bg1"/>
                </a:solidFill>
              </a:rPr>
              <a:t>알림 표시 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r>
              <a:rPr lang="ko-KR" altLang="en-US" sz="1000" dirty="0" smtClean="0">
                <a:solidFill>
                  <a:srgbClr val="FFC000"/>
                </a:solidFill>
              </a:rPr>
              <a:t>클릭하면 메뉴가 펼쳐진다</a:t>
            </a:r>
            <a:r>
              <a:rPr lang="en-US" altLang="ko-KR" sz="1000" dirty="0" smtClean="0">
                <a:solidFill>
                  <a:srgbClr val="FFC000"/>
                </a:solidFill>
              </a:rPr>
              <a:t>.</a:t>
            </a:r>
          </a:p>
        </p:txBody>
      </p:sp>
      <p:sp>
        <p:nvSpPr>
          <p:cNvPr id="235" name="타원형 설명선 234"/>
          <p:cNvSpPr/>
          <p:nvPr/>
        </p:nvSpPr>
        <p:spPr>
          <a:xfrm>
            <a:off x="3212696" y="4199029"/>
            <a:ext cx="290681" cy="302372"/>
          </a:xfrm>
          <a:prstGeom prst="wedgeEllipseCallout">
            <a:avLst>
              <a:gd name="adj1" fmla="val -76493"/>
              <a:gd name="adj2" fmla="val 43557"/>
            </a:avLst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8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36" name="타원형 설명선 235"/>
          <p:cNvSpPr/>
          <p:nvPr/>
        </p:nvSpPr>
        <p:spPr>
          <a:xfrm>
            <a:off x="3490555" y="4365104"/>
            <a:ext cx="145341" cy="151186"/>
          </a:xfrm>
          <a:prstGeom prst="wedgeEllipseCallout">
            <a:avLst>
              <a:gd name="adj1" fmla="val -76493"/>
              <a:gd name="adj2" fmla="val 43557"/>
            </a:avLst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>
                <a:solidFill>
                  <a:schemeClr val="tx1"/>
                </a:solidFill>
              </a:rPr>
              <a:t>8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25" name="순서도: 대체 처리 24"/>
          <p:cNvSpPr/>
          <p:nvPr/>
        </p:nvSpPr>
        <p:spPr>
          <a:xfrm>
            <a:off x="2326763" y="4493846"/>
            <a:ext cx="377710" cy="302372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무료보</a:t>
            </a:r>
            <a:r>
              <a:rPr lang="ko-KR" altLang="en-US" sz="600" dirty="0">
                <a:solidFill>
                  <a:schemeClr val="bg1"/>
                </a:solidFill>
              </a:rPr>
              <a:t>상</a:t>
            </a:r>
            <a:endParaRPr lang="en-US" altLang="ko-KR" sz="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20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542" y="2420888"/>
            <a:ext cx="4562041" cy="25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직사각형 194"/>
          <p:cNvSpPr/>
          <p:nvPr/>
        </p:nvSpPr>
        <p:spPr>
          <a:xfrm>
            <a:off x="2627783" y="2420888"/>
            <a:ext cx="4176800" cy="308154"/>
          </a:xfrm>
          <a:prstGeom prst="rect">
            <a:avLst/>
          </a:prstGeom>
          <a:solidFill>
            <a:srgbClr val="9AACB2"/>
          </a:solidFill>
          <a:ln>
            <a:gradFill>
              <a:gsLst>
                <a:gs pos="84159">
                  <a:schemeClr val="accent1">
                    <a:lumMod val="20000"/>
                    <a:lumOff val="80000"/>
                  </a:schemeClr>
                </a:gs>
                <a:gs pos="71250">
                  <a:schemeClr val="bg1">
                    <a:lumMod val="65000"/>
                  </a:schemeClr>
                </a:gs>
                <a:gs pos="24150">
                  <a:schemeClr val="bg1">
                    <a:lumMod val="50000"/>
                  </a:schemeClr>
                </a:gs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63500" dist="38100" dir="5400000" algn="ctr" rotWithShape="0">
              <a:srgbClr val="000000">
                <a:alpha val="5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LV.9 </a:t>
            </a:r>
            <a:r>
              <a:rPr lang="ko-KR" altLang="en-US" sz="800" dirty="0" err="1" smtClean="0"/>
              <a:t>노란곰</a:t>
            </a:r>
            <a:endParaRPr lang="en-US" altLang="ko-KR" sz="800" dirty="0" smtClean="0"/>
          </a:p>
          <a:p>
            <a:r>
              <a:rPr lang="ko-KR" altLang="en-US" sz="800" dirty="0" smtClean="0"/>
              <a:t>길드이</a:t>
            </a:r>
            <a:r>
              <a:rPr lang="ko-KR" altLang="en-US" sz="800" dirty="0"/>
              <a:t>름</a:t>
            </a:r>
          </a:p>
        </p:txBody>
      </p:sp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b="1" dirty="0" smtClean="0"/>
              <a:t>UX – LOBBY(</a:t>
            </a:r>
            <a:r>
              <a:rPr lang="ko-KR" altLang="en-US" sz="1600" b="1" dirty="0" smtClean="0"/>
              <a:t>지도</a:t>
            </a:r>
            <a:r>
              <a:rPr lang="en-US" altLang="ko-KR" sz="1600" b="1" dirty="0" smtClean="0"/>
              <a:t>) &gt;&gt; </a:t>
            </a:r>
            <a:r>
              <a:rPr lang="ko-KR" altLang="en-US" sz="1600" b="1" dirty="0" smtClean="0"/>
              <a:t>빈 땅을 클릭했을 때 </a:t>
            </a:r>
            <a:endParaRPr lang="en-US" altLang="ko-KR" sz="1600" dirty="0" smtClean="0"/>
          </a:p>
        </p:txBody>
      </p:sp>
      <p:sp>
        <p:nvSpPr>
          <p:cNvPr id="125" name="순서도: 대체 처리 124"/>
          <p:cNvSpPr/>
          <p:nvPr/>
        </p:nvSpPr>
        <p:spPr>
          <a:xfrm>
            <a:off x="2326763" y="3731004"/>
            <a:ext cx="377710" cy="262476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길드</a:t>
            </a:r>
            <a:endParaRPr lang="en-US" altLang="ko-KR" sz="600" dirty="0" smtClean="0">
              <a:solidFill>
                <a:schemeClr val="bg1"/>
              </a:solidFill>
            </a:endParaRPr>
          </a:p>
        </p:txBody>
      </p:sp>
      <p:sp>
        <p:nvSpPr>
          <p:cNvPr id="126" name="순서도: 대체 처리 125"/>
          <p:cNvSpPr/>
          <p:nvPr/>
        </p:nvSpPr>
        <p:spPr>
          <a:xfrm>
            <a:off x="2326763" y="4102127"/>
            <a:ext cx="377710" cy="302372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옵</a:t>
            </a:r>
            <a:r>
              <a:rPr lang="ko-KR" altLang="en-US" sz="600" dirty="0">
                <a:solidFill>
                  <a:schemeClr val="bg1"/>
                </a:solidFill>
              </a:rPr>
              <a:t>션</a:t>
            </a:r>
            <a:endParaRPr lang="en-US" altLang="ko-KR" sz="600" dirty="0" smtClean="0">
              <a:solidFill>
                <a:schemeClr val="bg1"/>
              </a:solidFill>
            </a:endParaRPr>
          </a:p>
        </p:txBody>
      </p:sp>
      <p:sp>
        <p:nvSpPr>
          <p:cNvPr id="131" name="순서도: 대체 처리 130"/>
          <p:cNvSpPr/>
          <p:nvPr/>
        </p:nvSpPr>
        <p:spPr>
          <a:xfrm>
            <a:off x="2334295" y="2924944"/>
            <a:ext cx="377710" cy="302372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왕실관리</a:t>
            </a:r>
            <a:endParaRPr lang="en-US" altLang="ko-KR" sz="600" dirty="0" smtClean="0">
              <a:solidFill>
                <a:schemeClr val="bg1"/>
              </a:solidFill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4796793" y="2477824"/>
            <a:ext cx="504565" cy="159088"/>
          </a:xfrm>
          <a:prstGeom prst="rect">
            <a:avLst/>
          </a:prstGeom>
          <a:solidFill>
            <a:srgbClr val="9AACB2"/>
          </a:solidFill>
          <a:ln>
            <a:gradFill>
              <a:gsLst>
                <a:gs pos="84159">
                  <a:schemeClr val="accent1">
                    <a:lumMod val="20000"/>
                    <a:lumOff val="80000"/>
                  </a:schemeClr>
                </a:gs>
                <a:gs pos="71250">
                  <a:schemeClr val="bg1">
                    <a:lumMod val="65000"/>
                  </a:schemeClr>
                </a:gs>
                <a:gs pos="24150">
                  <a:schemeClr val="bg1">
                    <a:lumMod val="50000"/>
                  </a:schemeClr>
                </a:gs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63500" dist="38100" dir="5400000" algn="ctr" rotWithShape="0">
              <a:srgbClr val="000000">
                <a:alpha val="5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800" b="1" dirty="0" smtClean="0"/>
              <a:t>99999</a:t>
            </a:r>
            <a:endParaRPr lang="ko-KR" altLang="en-US" sz="800" b="1" dirty="0"/>
          </a:p>
        </p:txBody>
      </p:sp>
      <p:sp>
        <p:nvSpPr>
          <p:cNvPr id="149" name="직사각형 148"/>
          <p:cNvSpPr/>
          <p:nvPr/>
        </p:nvSpPr>
        <p:spPr>
          <a:xfrm>
            <a:off x="5398245" y="2463971"/>
            <a:ext cx="622684" cy="157421"/>
          </a:xfrm>
          <a:prstGeom prst="rect">
            <a:avLst/>
          </a:prstGeom>
          <a:solidFill>
            <a:srgbClr val="9AACB2"/>
          </a:solidFill>
          <a:ln>
            <a:gradFill>
              <a:gsLst>
                <a:gs pos="84159">
                  <a:schemeClr val="accent1">
                    <a:lumMod val="20000"/>
                    <a:lumOff val="80000"/>
                  </a:schemeClr>
                </a:gs>
                <a:gs pos="71250">
                  <a:schemeClr val="bg1">
                    <a:lumMod val="65000"/>
                  </a:schemeClr>
                </a:gs>
                <a:gs pos="24150">
                  <a:schemeClr val="bg1">
                    <a:lumMod val="50000"/>
                  </a:schemeClr>
                </a:gs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63500" dist="38100" dir="5400000" algn="ctr" rotWithShape="0">
              <a:srgbClr val="000000">
                <a:alpha val="5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/>
              <a:t> </a:t>
            </a:r>
            <a:r>
              <a:rPr lang="en-US" altLang="ko-KR" sz="800" b="1" dirty="0" smtClean="0"/>
              <a:t>=99999</a:t>
            </a:r>
          </a:p>
        </p:txBody>
      </p:sp>
      <p:pic>
        <p:nvPicPr>
          <p:cNvPr id="151" name="Picture 3" descr="C:\work_2012\smart\project_LOK\ui\icon\money\money_coin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865" y="2434293"/>
            <a:ext cx="167307" cy="21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6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349" y="2420888"/>
            <a:ext cx="373435" cy="37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9" name="순서도: 대체 처리 198"/>
          <p:cNvSpPr/>
          <p:nvPr/>
        </p:nvSpPr>
        <p:spPr>
          <a:xfrm>
            <a:off x="2326763" y="3319985"/>
            <a:ext cx="377710" cy="302372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요새관</a:t>
            </a:r>
            <a:r>
              <a:rPr lang="ko-KR" altLang="en-US" sz="600" dirty="0">
                <a:solidFill>
                  <a:schemeClr val="bg1"/>
                </a:solidFill>
              </a:rPr>
              <a:t>리</a:t>
            </a:r>
            <a:endParaRPr lang="en-US" altLang="ko-KR" sz="600" dirty="0" smtClean="0">
              <a:solidFill>
                <a:schemeClr val="bg1"/>
              </a:solidFill>
            </a:endParaRPr>
          </a:p>
        </p:txBody>
      </p:sp>
      <p:sp>
        <p:nvSpPr>
          <p:cNvPr id="200" name="십이각형 199"/>
          <p:cNvSpPr/>
          <p:nvPr/>
        </p:nvSpPr>
        <p:spPr>
          <a:xfrm>
            <a:off x="2987824" y="2814396"/>
            <a:ext cx="3121484" cy="1833215"/>
          </a:xfrm>
          <a:prstGeom prst="dodecagon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  <a:alpha val="0"/>
                </a:schemeClr>
              </a:gs>
              <a:gs pos="50000">
                <a:schemeClr val="accent5">
                  <a:lumMod val="40000"/>
                  <a:lumOff val="60000"/>
                  <a:alpha val="40000"/>
                </a:schemeClr>
              </a:gs>
              <a:gs pos="100000">
                <a:schemeClr val="accent5">
                  <a:lumMod val="40000"/>
                  <a:lumOff val="60000"/>
                  <a:alpha val="3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내 요새가 화면 밖에 있을 때 </a:t>
            </a:r>
            <a:r>
              <a:rPr lang="ko-KR" altLang="en-US" sz="800" dirty="0" err="1" smtClean="0"/>
              <a:t>바로가기</a:t>
            </a:r>
            <a:r>
              <a:rPr lang="ko-KR" altLang="en-US" sz="800" dirty="0" smtClean="0"/>
              <a:t> 아이콘이 나오는 영역입니다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201" name="타원형 설명선 200"/>
          <p:cNvSpPr/>
          <p:nvPr/>
        </p:nvSpPr>
        <p:spPr>
          <a:xfrm>
            <a:off x="3995428" y="2636912"/>
            <a:ext cx="432556" cy="439756"/>
          </a:xfrm>
          <a:prstGeom prst="wedgeEllipseCallout">
            <a:avLst>
              <a:gd name="adj1" fmla="val -28250"/>
              <a:gd name="adj2" fmla="val -56227"/>
            </a:avLst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9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03" name="타원형 설명선 202"/>
          <p:cNvSpPr/>
          <p:nvPr/>
        </p:nvSpPr>
        <p:spPr>
          <a:xfrm>
            <a:off x="3862911" y="2773757"/>
            <a:ext cx="265034" cy="302373"/>
          </a:xfrm>
          <a:prstGeom prst="wedgeEllipseCallout">
            <a:avLst>
              <a:gd name="adj1" fmla="val -53358"/>
              <a:gd name="adj2" fmla="val -85417"/>
            </a:avLst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5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06" name="십이각형 205"/>
          <p:cNvSpPr/>
          <p:nvPr/>
        </p:nvSpPr>
        <p:spPr>
          <a:xfrm>
            <a:off x="2636559" y="3264377"/>
            <a:ext cx="150891" cy="143172"/>
          </a:xfrm>
          <a:prstGeom prst="dodecagon">
            <a:avLst/>
          </a:prstGeom>
          <a:gradFill>
            <a:gsLst>
              <a:gs pos="0">
                <a:srgbClr val="FF0000"/>
              </a:gs>
              <a:gs pos="56000">
                <a:srgbClr val="C00000"/>
              </a:gs>
              <a:gs pos="100000">
                <a:srgbClr val="C0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35" name="직사각형 34"/>
          <p:cNvSpPr/>
          <p:nvPr/>
        </p:nvSpPr>
        <p:spPr>
          <a:xfrm>
            <a:off x="3359362" y="2477824"/>
            <a:ext cx="636574" cy="143568"/>
          </a:xfrm>
          <a:prstGeom prst="rect">
            <a:avLst/>
          </a:prstGeom>
          <a:solidFill>
            <a:srgbClr val="9AACB2"/>
          </a:solidFill>
          <a:ln>
            <a:gradFill>
              <a:gsLst>
                <a:gs pos="84159">
                  <a:schemeClr val="accent1">
                    <a:lumMod val="20000"/>
                    <a:lumOff val="80000"/>
                  </a:schemeClr>
                </a:gs>
                <a:gs pos="71250">
                  <a:schemeClr val="bg1">
                    <a:lumMod val="65000"/>
                  </a:schemeClr>
                </a:gs>
                <a:gs pos="24150">
                  <a:schemeClr val="bg1">
                    <a:lumMod val="50000"/>
                  </a:schemeClr>
                </a:gs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63500" dist="38100" dir="5400000" algn="ctr" rotWithShape="0">
              <a:srgbClr val="000000">
                <a:alpha val="5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9/19</a:t>
            </a:r>
            <a:r>
              <a:rPr lang="en-US" altLang="ko-KR" sz="600" dirty="0" smtClean="0"/>
              <a:t> </a:t>
            </a:r>
            <a:r>
              <a:rPr lang="en-US" altLang="ko-KR" sz="600" dirty="0" smtClean="0">
                <a:solidFill>
                  <a:srgbClr val="C00000"/>
                </a:solidFill>
              </a:rPr>
              <a:t>00:46</a:t>
            </a:r>
            <a:endParaRPr lang="ko-KR" altLang="en-US" sz="600" dirty="0">
              <a:solidFill>
                <a:srgbClr val="C00000"/>
              </a:solidFill>
            </a:endParaRPr>
          </a:p>
        </p:txBody>
      </p:sp>
      <p:pic>
        <p:nvPicPr>
          <p:cNvPr id="37" name="Picture 2" descr="C:\work_2012\smart\project_LOK\ui\icon\money\money_cash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455913"/>
            <a:ext cx="183941" cy="22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C:\work_2014\animals\ui\sourec\icon\icon_messag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392485"/>
            <a:ext cx="356782" cy="35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십이각형 61"/>
          <p:cNvSpPr/>
          <p:nvPr/>
        </p:nvSpPr>
        <p:spPr>
          <a:xfrm>
            <a:off x="4421109" y="2423920"/>
            <a:ext cx="150891" cy="143172"/>
          </a:xfrm>
          <a:prstGeom prst="dodecagon">
            <a:avLst/>
          </a:prstGeom>
          <a:gradFill>
            <a:gsLst>
              <a:gs pos="0">
                <a:srgbClr val="FF0000"/>
              </a:gs>
              <a:gs pos="56000">
                <a:srgbClr val="C00000"/>
              </a:gs>
              <a:gs pos="100000">
                <a:srgbClr val="C0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4" name="순서도: 처리 3"/>
          <p:cNvSpPr/>
          <p:nvPr/>
        </p:nvSpPr>
        <p:spPr>
          <a:xfrm>
            <a:off x="2242542" y="2420888"/>
            <a:ext cx="4562041" cy="2569975"/>
          </a:xfrm>
          <a:prstGeom prst="flowChartProcess">
            <a:avLst/>
          </a:prstGeom>
          <a:solidFill>
            <a:schemeClr val="tx1">
              <a:alpha val="7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2242541" y="2409897"/>
            <a:ext cx="2850915" cy="253916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solidFill>
                  <a:schemeClr val="bg1"/>
                </a:solidFill>
              </a:rPr>
              <a:t>X 222 . Y 222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242542" y="2564904"/>
            <a:ext cx="4562041" cy="307777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altLang="ko-KR" sz="700" b="1" dirty="0" smtClean="0">
              <a:solidFill>
                <a:schemeClr val="bg1"/>
              </a:solidFill>
            </a:endParaRP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-----------------------------------------------------------------------------------------------------------------------</a:t>
            </a:r>
          </a:p>
        </p:txBody>
      </p:sp>
      <p:sp>
        <p:nvSpPr>
          <p:cNvPr id="53" name="순서도: 대체 처리 52"/>
          <p:cNvSpPr/>
          <p:nvPr/>
        </p:nvSpPr>
        <p:spPr>
          <a:xfrm>
            <a:off x="5173097" y="4509119"/>
            <a:ext cx="648072" cy="312591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이주하기</a:t>
            </a:r>
            <a:endParaRPr lang="en-US" altLang="ko-KR" sz="800" dirty="0" smtClean="0">
              <a:solidFill>
                <a:schemeClr val="bg1"/>
              </a:solidFill>
            </a:endParaRPr>
          </a:p>
        </p:txBody>
      </p:sp>
      <p:sp>
        <p:nvSpPr>
          <p:cNvPr id="63" name="순서도: 대체 처리 62"/>
          <p:cNvSpPr/>
          <p:nvPr/>
        </p:nvSpPr>
        <p:spPr>
          <a:xfrm>
            <a:off x="5903240" y="4509120"/>
            <a:ext cx="648072" cy="312591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건</a:t>
            </a:r>
            <a:r>
              <a:rPr lang="ko-KR" altLang="en-US" sz="800" b="1" dirty="0">
                <a:solidFill>
                  <a:schemeClr val="bg1"/>
                </a:solidFill>
              </a:rPr>
              <a:t>설</a:t>
            </a:r>
            <a:r>
              <a:rPr lang="ko-KR" altLang="en-US" sz="800" b="1" dirty="0" smtClean="0">
                <a:solidFill>
                  <a:schemeClr val="bg1"/>
                </a:solidFill>
              </a:rPr>
              <a:t>하기</a:t>
            </a:r>
            <a:endParaRPr lang="en-US" altLang="ko-KR" sz="800" b="1" dirty="0" smtClean="0">
              <a:solidFill>
                <a:schemeClr val="bg1"/>
              </a:solidFill>
            </a:endParaRPr>
          </a:p>
        </p:txBody>
      </p:sp>
      <p:sp>
        <p:nvSpPr>
          <p:cNvPr id="47" name="타원형 설명선 46"/>
          <p:cNvSpPr/>
          <p:nvPr/>
        </p:nvSpPr>
        <p:spPr>
          <a:xfrm>
            <a:off x="4332288" y="3501008"/>
            <a:ext cx="432556" cy="439756"/>
          </a:xfrm>
          <a:prstGeom prst="wedgeEllipseCallout">
            <a:avLst>
              <a:gd name="adj1" fmla="val -1378"/>
              <a:gd name="adj2" fmla="val 70648"/>
            </a:avLst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48" name="순서도: 대체 처리 47"/>
          <p:cNvSpPr/>
          <p:nvPr/>
        </p:nvSpPr>
        <p:spPr>
          <a:xfrm>
            <a:off x="4427984" y="4509120"/>
            <a:ext cx="648072" cy="312591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bg1"/>
                </a:solidFill>
              </a:rPr>
              <a:t>워프하기</a:t>
            </a:r>
            <a:endParaRPr lang="en-US" altLang="ko-KR" sz="8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600" dirty="0" err="1" smtClean="0">
                <a:solidFill>
                  <a:srgbClr val="FFFF00"/>
                </a:solidFill>
              </a:rPr>
              <a:t>워프</a:t>
            </a:r>
            <a:r>
              <a:rPr lang="ko-KR" altLang="en-US" sz="600" dirty="0" smtClean="0">
                <a:solidFill>
                  <a:srgbClr val="FFFF00"/>
                </a:solidFill>
              </a:rPr>
              <a:t> 티켓</a:t>
            </a:r>
            <a:r>
              <a:rPr lang="en-US" altLang="ko-KR" sz="600" dirty="0" smtClean="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49" name="사각형 설명선 48"/>
          <p:cNvSpPr/>
          <p:nvPr/>
        </p:nvSpPr>
        <p:spPr>
          <a:xfrm>
            <a:off x="5067287" y="5213480"/>
            <a:ext cx="1016881" cy="1527888"/>
          </a:xfrm>
          <a:prstGeom prst="wedgeRectCallout">
            <a:avLst>
              <a:gd name="adj1" fmla="val 21837"/>
              <a:gd name="adj2" fmla="val -63695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bg1">
                    <a:lumMod val="85000"/>
                  </a:schemeClr>
                </a:solidFill>
              </a:rPr>
              <a:t>이주 가능한 요새가 가까이 있어야 활성화 됨</a:t>
            </a:r>
            <a:endParaRPr lang="en-US" altLang="ko-KR" sz="10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1" name="사각형 설명선 50"/>
          <p:cNvSpPr/>
          <p:nvPr/>
        </p:nvSpPr>
        <p:spPr>
          <a:xfrm>
            <a:off x="6156176" y="5213480"/>
            <a:ext cx="1016881" cy="1527888"/>
          </a:xfrm>
          <a:prstGeom prst="wedgeRectCallout">
            <a:avLst>
              <a:gd name="adj1" fmla="val -37603"/>
              <a:gd name="adj2" fmla="val -62681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FF00"/>
                </a:solidFill>
              </a:rPr>
              <a:t>영웅을 얻으면 알림이 뜹니다</a:t>
            </a:r>
            <a:r>
              <a:rPr lang="en-US" altLang="ko-KR" sz="1000" dirty="0" smtClean="0">
                <a:solidFill>
                  <a:srgbClr val="FFFF00"/>
                </a:solidFill>
              </a:rPr>
              <a:t>.</a:t>
            </a:r>
          </a:p>
        </p:txBody>
      </p:sp>
      <p:sp>
        <p:nvSpPr>
          <p:cNvPr id="54" name="십이각형 53"/>
          <p:cNvSpPr/>
          <p:nvPr/>
        </p:nvSpPr>
        <p:spPr>
          <a:xfrm>
            <a:off x="6429064" y="4437534"/>
            <a:ext cx="150891" cy="143172"/>
          </a:xfrm>
          <a:prstGeom prst="dodecagon">
            <a:avLst/>
          </a:prstGeom>
          <a:gradFill>
            <a:gsLst>
              <a:gs pos="0">
                <a:srgbClr val="FF0000"/>
              </a:gs>
              <a:gs pos="56000">
                <a:srgbClr val="C00000"/>
              </a:gs>
              <a:gs pos="100000">
                <a:srgbClr val="C0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58844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542" y="2420888"/>
            <a:ext cx="4562041" cy="25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직사각형 194"/>
          <p:cNvSpPr/>
          <p:nvPr/>
        </p:nvSpPr>
        <p:spPr>
          <a:xfrm>
            <a:off x="2627783" y="2420888"/>
            <a:ext cx="4176800" cy="308154"/>
          </a:xfrm>
          <a:prstGeom prst="rect">
            <a:avLst/>
          </a:prstGeom>
          <a:solidFill>
            <a:srgbClr val="9AACB2"/>
          </a:solidFill>
          <a:ln>
            <a:gradFill>
              <a:gsLst>
                <a:gs pos="84159">
                  <a:schemeClr val="accent1">
                    <a:lumMod val="20000"/>
                    <a:lumOff val="80000"/>
                  </a:schemeClr>
                </a:gs>
                <a:gs pos="71250">
                  <a:schemeClr val="bg1">
                    <a:lumMod val="65000"/>
                  </a:schemeClr>
                </a:gs>
                <a:gs pos="24150">
                  <a:schemeClr val="bg1">
                    <a:lumMod val="50000"/>
                  </a:schemeClr>
                </a:gs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63500" dist="38100" dir="5400000" algn="ctr" rotWithShape="0">
              <a:srgbClr val="000000">
                <a:alpha val="5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LV.9 </a:t>
            </a:r>
            <a:r>
              <a:rPr lang="ko-KR" altLang="en-US" sz="800" dirty="0" err="1" smtClean="0"/>
              <a:t>노란곰</a:t>
            </a:r>
            <a:endParaRPr lang="en-US" altLang="ko-KR" sz="800" dirty="0" smtClean="0"/>
          </a:p>
          <a:p>
            <a:r>
              <a:rPr lang="ko-KR" altLang="en-US" sz="800" dirty="0" smtClean="0"/>
              <a:t>길드이</a:t>
            </a:r>
            <a:r>
              <a:rPr lang="ko-KR" altLang="en-US" sz="800" dirty="0"/>
              <a:t>름</a:t>
            </a:r>
          </a:p>
        </p:txBody>
      </p:sp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b="1" dirty="0" smtClean="0"/>
              <a:t>UX – LOBBY(</a:t>
            </a:r>
            <a:r>
              <a:rPr lang="ko-KR" altLang="en-US" sz="1600" b="1" dirty="0" smtClean="0"/>
              <a:t>지도</a:t>
            </a:r>
            <a:r>
              <a:rPr lang="en-US" altLang="ko-KR" sz="1600" b="1" dirty="0" smtClean="0"/>
              <a:t>) &gt;&gt; </a:t>
            </a:r>
            <a:r>
              <a:rPr lang="ko-KR" altLang="en-US" sz="1600" b="1" dirty="0" smtClean="0"/>
              <a:t>빈 땅을 클릭했을 때 </a:t>
            </a:r>
            <a:r>
              <a:rPr lang="en-US" altLang="ko-KR" sz="1600" b="1" dirty="0" smtClean="0"/>
              <a:t>&gt;&gt; </a:t>
            </a:r>
            <a:r>
              <a:rPr lang="ko-KR" altLang="en-US" sz="1600" b="1" dirty="0" smtClean="0"/>
              <a:t>건설하기</a:t>
            </a:r>
            <a:r>
              <a:rPr lang="en-US" altLang="ko-KR" sz="1600" b="1" dirty="0" smtClean="0"/>
              <a:t>1</a:t>
            </a:r>
            <a:r>
              <a:rPr lang="ko-KR" altLang="en-US" sz="1600" b="1" dirty="0" smtClean="0"/>
              <a:t> </a:t>
            </a:r>
            <a:endParaRPr lang="en-US" altLang="ko-KR" sz="1600" dirty="0" smtClean="0"/>
          </a:p>
        </p:txBody>
      </p:sp>
      <p:sp>
        <p:nvSpPr>
          <p:cNvPr id="125" name="순서도: 대체 처리 124"/>
          <p:cNvSpPr/>
          <p:nvPr/>
        </p:nvSpPr>
        <p:spPr>
          <a:xfrm>
            <a:off x="2326763" y="3731004"/>
            <a:ext cx="377710" cy="262476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길드</a:t>
            </a:r>
            <a:endParaRPr lang="en-US" altLang="ko-KR" sz="600" dirty="0" smtClean="0">
              <a:solidFill>
                <a:schemeClr val="bg1"/>
              </a:solidFill>
            </a:endParaRPr>
          </a:p>
        </p:txBody>
      </p:sp>
      <p:sp>
        <p:nvSpPr>
          <p:cNvPr id="126" name="순서도: 대체 처리 125"/>
          <p:cNvSpPr/>
          <p:nvPr/>
        </p:nvSpPr>
        <p:spPr>
          <a:xfrm>
            <a:off x="2326763" y="4102127"/>
            <a:ext cx="377710" cy="302372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옵</a:t>
            </a:r>
            <a:r>
              <a:rPr lang="ko-KR" altLang="en-US" sz="600" dirty="0">
                <a:solidFill>
                  <a:schemeClr val="bg1"/>
                </a:solidFill>
              </a:rPr>
              <a:t>션</a:t>
            </a:r>
            <a:endParaRPr lang="en-US" altLang="ko-KR" sz="600" dirty="0" smtClean="0">
              <a:solidFill>
                <a:schemeClr val="bg1"/>
              </a:solidFill>
            </a:endParaRPr>
          </a:p>
        </p:txBody>
      </p:sp>
      <p:sp>
        <p:nvSpPr>
          <p:cNvPr id="131" name="순서도: 대체 처리 130"/>
          <p:cNvSpPr/>
          <p:nvPr/>
        </p:nvSpPr>
        <p:spPr>
          <a:xfrm>
            <a:off x="2334295" y="2924944"/>
            <a:ext cx="377710" cy="302372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왕실관리</a:t>
            </a:r>
            <a:endParaRPr lang="en-US" altLang="ko-KR" sz="600" dirty="0" smtClean="0">
              <a:solidFill>
                <a:schemeClr val="bg1"/>
              </a:solidFill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4796793" y="2477824"/>
            <a:ext cx="504565" cy="159088"/>
          </a:xfrm>
          <a:prstGeom prst="rect">
            <a:avLst/>
          </a:prstGeom>
          <a:solidFill>
            <a:srgbClr val="9AACB2"/>
          </a:solidFill>
          <a:ln>
            <a:gradFill>
              <a:gsLst>
                <a:gs pos="84159">
                  <a:schemeClr val="accent1">
                    <a:lumMod val="20000"/>
                    <a:lumOff val="80000"/>
                  </a:schemeClr>
                </a:gs>
                <a:gs pos="71250">
                  <a:schemeClr val="bg1">
                    <a:lumMod val="65000"/>
                  </a:schemeClr>
                </a:gs>
                <a:gs pos="24150">
                  <a:schemeClr val="bg1">
                    <a:lumMod val="50000"/>
                  </a:schemeClr>
                </a:gs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63500" dist="38100" dir="5400000" algn="ctr" rotWithShape="0">
              <a:srgbClr val="000000">
                <a:alpha val="5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800" b="1" dirty="0" smtClean="0"/>
              <a:t>99999</a:t>
            </a:r>
            <a:endParaRPr lang="ko-KR" altLang="en-US" sz="800" b="1" dirty="0"/>
          </a:p>
        </p:txBody>
      </p:sp>
      <p:sp>
        <p:nvSpPr>
          <p:cNvPr id="149" name="직사각형 148"/>
          <p:cNvSpPr/>
          <p:nvPr/>
        </p:nvSpPr>
        <p:spPr>
          <a:xfrm>
            <a:off x="5398245" y="2463971"/>
            <a:ext cx="622684" cy="157421"/>
          </a:xfrm>
          <a:prstGeom prst="rect">
            <a:avLst/>
          </a:prstGeom>
          <a:solidFill>
            <a:srgbClr val="9AACB2"/>
          </a:solidFill>
          <a:ln>
            <a:gradFill>
              <a:gsLst>
                <a:gs pos="84159">
                  <a:schemeClr val="accent1">
                    <a:lumMod val="20000"/>
                    <a:lumOff val="80000"/>
                  </a:schemeClr>
                </a:gs>
                <a:gs pos="71250">
                  <a:schemeClr val="bg1">
                    <a:lumMod val="65000"/>
                  </a:schemeClr>
                </a:gs>
                <a:gs pos="24150">
                  <a:schemeClr val="bg1">
                    <a:lumMod val="50000"/>
                  </a:schemeClr>
                </a:gs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63500" dist="38100" dir="5400000" algn="ctr" rotWithShape="0">
              <a:srgbClr val="000000">
                <a:alpha val="5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/>
              <a:t> </a:t>
            </a:r>
            <a:r>
              <a:rPr lang="en-US" altLang="ko-KR" sz="800" b="1" dirty="0" smtClean="0"/>
              <a:t>=99999</a:t>
            </a:r>
          </a:p>
        </p:txBody>
      </p:sp>
      <p:pic>
        <p:nvPicPr>
          <p:cNvPr id="151" name="Picture 3" descr="C:\work_2012\smart\project_LOK\ui\icon\money\money_coin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865" y="2434293"/>
            <a:ext cx="167307" cy="21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6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349" y="2420888"/>
            <a:ext cx="373435" cy="37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9" name="순서도: 대체 처리 198"/>
          <p:cNvSpPr/>
          <p:nvPr/>
        </p:nvSpPr>
        <p:spPr>
          <a:xfrm>
            <a:off x="2326763" y="3319985"/>
            <a:ext cx="377710" cy="302372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bg1"/>
                </a:solidFill>
              </a:rPr>
              <a:t>요새관</a:t>
            </a:r>
            <a:r>
              <a:rPr lang="ko-KR" altLang="en-US" sz="600" dirty="0">
                <a:solidFill>
                  <a:schemeClr val="bg1"/>
                </a:solidFill>
              </a:rPr>
              <a:t>리</a:t>
            </a:r>
            <a:endParaRPr lang="en-US" altLang="ko-KR" sz="600" dirty="0" smtClean="0">
              <a:solidFill>
                <a:schemeClr val="bg1"/>
              </a:solidFill>
            </a:endParaRPr>
          </a:p>
        </p:txBody>
      </p:sp>
      <p:sp>
        <p:nvSpPr>
          <p:cNvPr id="200" name="십이각형 199"/>
          <p:cNvSpPr/>
          <p:nvPr/>
        </p:nvSpPr>
        <p:spPr>
          <a:xfrm>
            <a:off x="2987824" y="2814396"/>
            <a:ext cx="3121484" cy="1833215"/>
          </a:xfrm>
          <a:prstGeom prst="dodecagon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  <a:alpha val="0"/>
                </a:schemeClr>
              </a:gs>
              <a:gs pos="50000">
                <a:schemeClr val="accent5">
                  <a:lumMod val="40000"/>
                  <a:lumOff val="60000"/>
                  <a:alpha val="40000"/>
                </a:schemeClr>
              </a:gs>
              <a:gs pos="100000">
                <a:schemeClr val="accent5">
                  <a:lumMod val="40000"/>
                  <a:lumOff val="60000"/>
                  <a:alpha val="3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내 요새가 화면 밖에 있을 때 </a:t>
            </a:r>
            <a:r>
              <a:rPr lang="ko-KR" altLang="en-US" sz="800" dirty="0" err="1" smtClean="0"/>
              <a:t>바로가기</a:t>
            </a:r>
            <a:r>
              <a:rPr lang="ko-KR" altLang="en-US" sz="800" dirty="0" smtClean="0"/>
              <a:t> 아이콘이 나오는 영역입니다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201" name="타원형 설명선 200"/>
          <p:cNvSpPr/>
          <p:nvPr/>
        </p:nvSpPr>
        <p:spPr>
          <a:xfrm>
            <a:off x="3995428" y="2636912"/>
            <a:ext cx="432556" cy="439756"/>
          </a:xfrm>
          <a:prstGeom prst="wedgeEllipseCallout">
            <a:avLst>
              <a:gd name="adj1" fmla="val -28250"/>
              <a:gd name="adj2" fmla="val -56227"/>
            </a:avLst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9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03" name="타원형 설명선 202"/>
          <p:cNvSpPr/>
          <p:nvPr/>
        </p:nvSpPr>
        <p:spPr>
          <a:xfrm>
            <a:off x="3862911" y="2773757"/>
            <a:ext cx="265034" cy="302373"/>
          </a:xfrm>
          <a:prstGeom prst="wedgeEllipseCallout">
            <a:avLst>
              <a:gd name="adj1" fmla="val -53358"/>
              <a:gd name="adj2" fmla="val -85417"/>
            </a:avLst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5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06" name="십이각형 205"/>
          <p:cNvSpPr/>
          <p:nvPr/>
        </p:nvSpPr>
        <p:spPr>
          <a:xfrm>
            <a:off x="2636559" y="3264377"/>
            <a:ext cx="150891" cy="143172"/>
          </a:xfrm>
          <a:prstGeom prst="dodecagon">
            <a:avLst/>
          </a:prstGeom>
          <a:gradFill>
            <a:gsLst>
              <a:gs pos="0">
                <a:srgbClr val="FF0000"/>
              </a:gs>
              <a:gs pos="56000">
                <a:srgbClr val="C00000"/>
              </a:gs>
              <a:gs pos="100000">
                <a:srgbClr val="C0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35" name="직사각형 34"/>
          <p:cNvSpPr/>
          <p:nvPr/>
        </p:nvSpPr>
        <p:spPr>
          <a:xfrm>
            <a:off x="3359362" y="2477824"/>
            <a:ext cx="636574" cy="143568"/>
          </a:xfrm>
          <a:prstGeom prst="rect">
            <a:avLst/>
          </a:prstGeom>
          <a:solidFill>
            <a:srgbClr val="9AACB2"/>
          </a:solidFill>
          <a:ln>
            <a:gradFill>
              <a:gsLst>
                <a:gs pos="84159">
                  <a:schemeClr val="accent1">
                    <a:lumMod val="20000"/>
                    <a:lumOff val="80000"/>
                  </a:schemeClr>
                </a:gs>
                <a:gs pos="71250">
                  <a:schemeClr val="bg1">
                    <a:lumMod val="65000"/>
                  </a:schemeClr>
                </a:gs>
                <a:gs pos="24150">
                  <a:schemeClr val="bg1">
                    <a:lumMod val="50000"/>
                  </a:schemeClr>
                </a:gs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63500" dist="38100" dir="5400000" algn="ctr" rotWithShape="0">
              <a:srgbClr val="000000">
                <a:alpha val="5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9/19</a:t>
            </a:r>
            <a:r>
              <a:rPr lang="en-US" altLang="ko-KR" sz="600" dirty="0" smtClean="0"/>
              <a:t> </a:t>
            </a:r>
            <a:r>
              <a:rPr lang="en-US" altLang="ko-KR" sz="600" dirty="0" smtClean="0">
                <a:solidFill>
                  <a:srgbClr val="C00000"/>
                </a:solidFill>
              </a:rPr>
              <a:t>00:46</a:t>
            </a:r>
            <a:endParaRPr lang="ko-KR" altLang="en-US" sz="600" dirty="0">
              <a:solidFill>
                <a:srgbClr val="C00000"/>
              </a:solidFill>
            </a:endParaRPr>
          </a:p>
        </p:txBody>
      </p:sp>
      <p:pic>
        <p:nvPicPr>
          <p:cNvPr id="37" name="Picture 2" descr="C:\work_2012\smart\project_LOK\ui\icon\money\money_cash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455913"/>
            <a:ext cx="183941" cy="22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C:\work_2014\animals\ui\sourec\icon\icon_messag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392485"/>
            <a:ext cx="356782" cy="35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십이각형 61"/>
          <p:cNvSpPr/>
          <p:nvPr/>
        </p:nvSpPr>
        <p:spPr>
          <a:xfrm>
            <a:off x="4421109" y="2423920"/>
            <a:ext cx="150891" cy="143172"/>
          </a:xfrm>
          <a:prstGeom prst="dodecagon">
            <a:avLst/>
          </a:prstGeom>
          <a:gradFill>
            <a:gsLst>
              <a:gs pos="0">
                <a:srgbClr val="FF0000"/>
              </a:gs>
              <a:gs pos="56000">
                <a:srgbClr val="C00000"/>
              </a:gs>
              <a:gs pos="100000">
                <a:srgbClr val="C0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4" name="순서도: 처리 3"/>
          <p:cNvSpPr/>
          <p:nvPr/>
        </p:nvSpPr>
        <p:spPr>
          <a:xfrm>
            <a:off x="2242542" y="2420888"/>
            <a:ext cx="4562041" cy="2569975"/>
          </a:xfrm>
          <a:prstGeom prst="flowChartProcess">
            <a:avLst/>
          </a:prstGeom>
          <a:solidFill>
            <a:schemeClr val="tx1">
              <a:alpha val="7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2242541" y="2409897"/>
            <a:ext cx="2850915" cy="253916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solidFill>
                  <a:schemeClr val="bg1"/>
                </a:solidFill>
              </a:rPr>
              <a:t>X 222 . Y 222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242542" y="2564904"/>
            <a:ext cx="4562041" cy="307777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altLang="ko-KR" sz="700" b="1" dirty="0" smtClean="0">
              <a:solidFill>
                <a:schemeClr val="bg1"/>
              </a:solidFill>
            </a:endParaRP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-----------------------------------------------------------------------------------------------------------------------</a:t>
            </a:r>
          </a:p>
        </p:txBody>
      </p:sp>
      <p:sp>
        <p:nvSpPr>
          <p:cNvPr id="30" name="순서도: 대체 처리 29"/>
          <p:cNvSpPr/>
          <p:nvPr/>
        </p:nvSpPr>
        <p:spPr>
          <a:xfrm>
            <a:off x="2734887" y="4509120"/>
            <a:ext cx="648072" cy="312591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취소하기</a:t>
            </a:r>
            <a:endParaRPr lang="en-US" altLang="ko-KR" sz="800" b="1" dirty="0" smtClean="0">
              <a:solidFill>
                <a:schemeClr val="bg1"/>
              </a:solidFill>
            </a:endParaRPr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3635896" y="2432542"/>
            <a:ext cx="3144448" cy="2558321"/>
          </a:xfrm>
          <a:prstGeom prst="wedgeRoundRectCallout">
            <a:avLst>
              <a:gd name="adj1" fmla="val -50913"/>
              <a:gd name="adj2" fmla="val 3332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모서리가 둥근 사각형 설명선 31"/>
          <p:cNvSpPr/>
          <p:nvPr/>
        </p:nvSpPr>
        <p:spPr>
          <a:xfrm>
            <a:off x="4311584" y="2814396"/>
            <a:ext cx="2373326" cy="412920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요새 건설하기</a:t>
            </a:r>
            <a:endParaRPr lang="en-US" altLang="ko-KR" sz="10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영웅이 다스리는 요새입니다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요새를 더 지을수록 강해집니다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33" name="모서리가 둥근 사각형 설명선 32"/>
          <p:cNvSpPr/>
          <p:nvPr/>
        </p:nvSpPr>
        <p:spPr>
          <a:xfrm>
            <a:off x="4320880" y="3292955"/>
            <a:ext cx="2373326" cy="412920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금광 개발하기</a:t>
            </a:r>
            <a:endParaRPr lang="en-US" altLang="ko-KR" sz="10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금을 생산하는 광산입니다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altLang="ko-KR" sz="6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</a:t>
            </a:r>
            <a:endParaRPr lang="ko-KR" altLang="en-US" sz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4320880" y="3776323"/>
            <a:ext cx="2373326" cy="412920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마석광</a:t>
            </a:r>
            <a:r>
              <a:rPr lang="ko-KR" altLang="en-US" sz="1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개발하기</a:t>
            </a:r>
            <a:endParaRPr lang="en-US" altLang="ko-KR" sz="10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마석을 생산하는 광산입니다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endParaRPr lang="ko-KR" altLang="en-US" sz="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" name="모서리가 둥근 사각형 설명선 35"/>
          <p:cNvSpPr/>
          <p:nvPr/>
        </p:nvSpPr>
        <p:spPr>
          <a:xfrm>
            <a:off x="4304047" y="4252495"/>
            <a:ext cx="2373326" cy="412920"/>
          </a:xfrm>
          <a:prstGeom prst="wedgeRoundRectCallout">
            <a:avLst>
              <a:gd name="adj1" fmla="val -52881"/>
              <a:gd name="adj2" fmla="val 17763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야만인 씨 뿌리기</a:t>
            </a:r>
            <a:endParaRPr lang="en-US" altLang="ko-KR" sz="9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내 이름을 가진 야만인 마을을 건설합니다</a:t>
            </a:r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164" y="2935383"/>
            <a:ext cx="705390" cy="781649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194" y="3429000"/>
            <a:ext cx="705390" cy="781649"/>
          </a:xfrm>
          <a:prstGeom prst="rect">
            <a:avLst/>
          </a:prstGeom>
        </p:spPr>
      </p:pic>
      <p:pic>
        <p:nvPicPr>
          <p:cNvPr id="41" name="Picture 3" descr="C:\Users\Administrator\Documents\GitHub\TitanSaga\src\Art\bg_block\str_fortress_a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853" y="2678731"/>
            <a:ext cx="547107" cy="60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3836852" y="2492896"/>
            <a:ext cx="2211822" cy="2462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건설 할 건물을 선택하세요</a:t>
            </a: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903" y="4077072"/>
            <a:ext cx="622065" cy="689315"/>
          </a:xfrm>
          <a:prstGeom prst="rect">
            <a:avLst/>
          </a:prstGeom>
        </p:spPr>
      </p:pic>
      <p:sp>
        <p:nvSpPr>
          <p:cNvPr id="44" name="십이각형 43"/>
          <p:cNvSpPr/>
          <p:nvPr/>
        </p:nvSpPr>
        <p:spPr>
          <a:xfrm>
            <a:off x="4061069" y="2780928"/>
            <a:ext cx="150891" cy="143172"/>
          </a:xfrm>
          <a:prstGeom prst="dodecagon">
            <a:avLst/>
          </a:prstGeom>
          <a:gradFill>
            <a:gsLst>
              <a:gs pos="0">
                <a:srgbClr val="FF0000"/>
              </a:gs>
              <a:gs pos="56000">
                <a:srgbClr val="C00000"/>
              </a:gs>
              <a:gs pos="100000">
                <a:srgbClr val="C0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37201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542" y="2420888"/>
            <a:ext cx="4562041" cy="25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직사각형 194"/>
          <p:cNvSpPr/>
          <p:nvPr/>
        </p:nvSpPr>
        <p:spPr>
          <a:xfrm>
            <a:off x="2627783" y="2420888"/>
            <a:ext cx="4176800" cy="308154"/>
          </a:xfrm>
          <a:prstGeom prst="rect">
            <a:avLst/>
          </a:prstGeom>
          <a:solidFill>
            <a:srgbClr val="9AACB2"/>
          </a:solidFill>
          <a:ln>
            <a:gradFill>
              <a:gsLst>
                <a:gs pos="84159">
                  <a:schemeClr val="accent1">
                    <a:lumMod val="20000"/>
                    <a:lumOff val="80000"/>
                  </a:schemeClr>
                </a:gs>
                <a:gs pos="71250">
                  <a:schemeClr val="bg1">
                    <a:lumMod val="65000"/>
                  </a:schemeClr>
                </a:gs>
                <a:gs pos="24150">
                  <a:schemeClr val="bg1">
                    <a:lumMod val="50000"/>
                  </a:schemeClr>
                </a:gs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63500" dist="38100" dir="5400000" algn="ctr" rotWithShape="0">
              <a:srgbClr val="000000">
                <a:alpha val="5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/>
              <a:t>LV.9 </a:t>
            </a:r>
            <a:r>
              <a:rPr lang="ko-KR" altLang="en-US" sz="800" dirty="0" err="1" smtClean="0"/>
              <a:t>노란곰</a:t>
            </a:r>
            <a:endParaRPr lang="en-US" altLang="ko-KR" sz="800" dirty="0" smtClean="0"/>
          </a:p>
          <a:p>
            <a:r>
              <a:rPr lang="ko-KR" altLang="en-US" sz="800" dirty="0" smtClean="0"/>
              <a:t>길드이</a:t>
            </a:r>
            <a:r>
              <a:rPr lang="ko-KR" altLang="en-US" sz="800" dirty="0"/>
              <a:t>름</a:t>
            </a:r>
          </a:p>
        </p:txBody>
      </p:sp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b="1" dirty="0" smtClean="0"/>
              <a:t>UX – LOBBY(</a:t>
            </a:r>
            <a:r>
              <a:rPr lang="ko-KR" altLang="en-US" sz="1600" b="1" dirty="0" smtClean="0"/>
              <a:t>지도</a:t>
            </a:r>
            <a:r>
              <a:rPr lang="en-US" altLang="ko-KR" sz="1600" b="1" dirty="0" smtClean="0"/>
              <a:t>) &gt;&gt; </a:t>
            </a:r>
            <a:r>
              <a:rPr lang="ko-KR" altLang="en-US" sz="1600" b="1" dirty="0"/>
              <a:t>빈 땅을 클릭했을 때 </a:t>
            </a:r>
            <a:r>
              <a:rPr lang="en-US" altLang="ko-KR" sz="1600" b="1" dirty="0"/>
              <a:t>&gt;&gt; </a:t>
            </a:r>
            <a:r>
              <a:rPr lang="ko-KR" altLang="en-US" sz="1600" b="1" dirty="0" smtClean="0"/>
              <a:t>건설하기</a:t>
            </a:r>
            <a:r>
              <a:rPr lang="en-US" altLang="ko-KR" sz="1600" b="1" dirty="0" smtClean="0"/>
              <a:t>2 (</a:t>
            </a:r>
            <a:r>
              <a:rPr lang="ko-KR" altLang="en-US" sz="1600" b="1" dirty="0" smtClean="0"/>
              <a:t>금광</a:t>
            </a:r>
            <a:r>
              <a:rPr lang="en-US" altLang="ko-KR" sz="1600" b="1" dirty="0" smtClean="0"/>
              <a:t>/</a:t>
            </a:r>
            <a:r>
              <a:rPr lang="ko-KR" altLang="en-US" sz="1600" b="1" dirty="0" err="1" smtClean="0"/>
              <a:t>마석광</a:t>
            </a:r>
            <a:r>
              <a:rPr lang="en-US" altLang="ko-KR" sz="1600" b="1" dirty="0" smtClean="0"/>
              <a:t>/</a:t>
            </a:r>
            <a:r>
              <a:rPr lang="ko-KR" altLang="en-US" sz="1600" b="1" dirty="0" smtClean="0"/>
              <a:t>야만인</a:t>
            </a:r>
            <a:r>
              <a:rPr lang="en-US" altLang="ko-KR" sz="1600" b="1" dirty="0" smtClean="0"/>
              <a:t>)</a:t>
            </a:r>
            <a:endParaRPr lang="en-US" altLang="ko-KR" sz="1600" dirty="0"/>
          </a:p>
        </p:txBody>
      </p:sp>
      <p:pic>
        <p:nvPicPr>
          <p:cNvPr id="196" name="Picture 3" descr="C:\work_2015\robo\proto\제안서\pilot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349" y="2420888"/>
            <a:ext cx="373435" cy="37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0" name="십이각형 199"/>
          <p:cNvSpPr/>
          <p:nvPr/>
        </p:nvSpPr>
        <p:spPr>
          <a:xfrm>
            <a:off x="2987824" y="2814396"/>
            <a:ext cx="3121484" cy="1833215"/>
          </a:xfrm>
          <a:prstGeom prst="dodecagon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  <a:alpha val="0"/>
                </a:schemeClr>
              </a:gs>
              <a:gs pos="50000">
                <a:schemeClr val="accent5">
                  <a:lumMod val="40000"/>
                  <a:lumOff val="60000"/>
                  <a:alpha val="40000"/>
                </a:schemeClr>
              </a:gs>
              <a:gs pos="100000">
                <a:schemeClr val="accent5">
                  <a:lumMod val="40000"/>
                  <a:lumOff val="60000"/>
                  <a:alpha val="3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내 요새가 화면 밖에 있을 때 </a:t>
            </a:r>
            <a:r>
              <a:rPr lang="ko-KR" altLang="en-US" sz="800" dirty="0" err="1" smtClean="0"/>
              <a:t>바로가기</a:t>
            </a:r>
            <a:r>
              <a:rPr lang="ko-KR" altLang="en-US" sz="800" dirty="0" smtClean="0"/>
              <a:t> 아이콘이 나오는 영역입니다</a:t>
            </a:r>
            <a:r>
              <a:rPr lang="en-US" altLang="ko-KR" sz="800" dirty="0" smtClean="0"/>
              <a:t>. </a:t>
            </a:r>
            <a:endParaRPr lang="ko-KR" altLang="en-US" sz="800" dirty="0"/>
          </a:p>
        </p:txBody>
      </p:sp>
      <p:sp>
        <p:nvSpPr>
          <p:cNvPr id="35" name="직사각형 34"/>
          <p:cNvSpPr/>
          <p:nvPr/>
        </p:nvSpPr>
        <p:spPr>
          <a:xfrm>
            <a:off x="3359362" y="2477824"/>
            <a:ext cx="636574" cy="143568"/>
          </a:xfrm>
          <a:prstGeom prst="rect">
            <a:avLst/>
          </a:prstGeom>
          <a:solidFill>
            <a:srgbClr val="9AACB2"/>
          </a:solidFill>
          <a:ln>
            <a:gradFill>
              <a:gsLst>
                <a:gs pos="84159">
                  <a:schemeClr val="accent1">
                    <a:lumMod val="20000"/>
                    <a:lumOff val="80000"/>
                  </a:schemeClr>
                </a:gs>
                <a:gs pos="71250">
                  <a:schemeClr val="bg1">
                    <a:lumMod val="65000"/>
                  </a:schemeClr>
                </a:gs>
                <a:gs pos="24150">
                  <a:schemeClr val="bg1">
                    <a:lumMod val="50000"/>
                  </a:schemeClr>
                </a:gs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63500" dist="38100" dir="5400000" algn="ctr" rotWithShape="0">
              <a:srgbClr val="000000">
                <a:alpha val="5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/>
              <a:t>9/19</a:t>
            </a:r>
            <a:r>
              <a:rPr lang="en-US" altLang="ko-KR" sz="600" dirty="0" smtClean="0"/>
              <a:t> </a:t>
            </a:r>
            <a:r>
              <a:rPr lang="en-US" altLang="ko-KR" sz="600" dirty="0" smtClean="0">
                <a:solidFill>
                  <a:srgbClr val="C00000"/>
                </a:solidFill>
              </a:rPr>
              <a:t>00:46</a:t>
            </a:r>
            <a:endParaRPr lang="ko-KR" altLang="en-US" sz="600" dirty="0">
              <a:solidFill>
                <a:srgbClr val="C00000"/>
              </a:solidFill>
            </a:endParaRPr>
          </a:p>
        </p:txBody>
      </p:sp>
      <p:sp>
        <p:nvSpPr>
          <p:cNvPr id="4" name="순서도: 처리 3"/>
          <p:cNvSpPr/>
          <p:nvPr/>
        </p:nvSpPr>
        <p:spPr>
          <a:xfrm>
            <a:off x="2242542" y="2420888"/>
            <a:ext cx="4562041" cy="2569975"/>
          </a:xfrm>
          <a:prstGeom prst="flowChartProcess">
            <a:avLst/>
          </a:prstGeom>
          <a:solidFill>
            <a:schemeClr val="tx1">
              <a:alpha val="7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2242542" y="2409897"/>
            <a:ext cx="1470774" cy="261610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</a:rPr>
              <a:t>X 222 . Y 222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242542" y="2564904"/>
            <a:ext cx="4562041" cy="307777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700" b="1" dirty="0" smtClean="0">
                <a:solidFill>
                  <a:schemeClr val="bg1"/>
                </a:solidFill>
              </a:rPr>
              <a:t> </a:t>
            </a:r>
            <a:endParaRPr lang="en-US" altLang="ko-KR" sz="700" b="1" dirty="0">
              <a:solidFill>
                <a:schemeClr val="bg1"/>
              </a:solidFill>
            </a:endParaRP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-----------------------------------------------------------------------------------------------------------------------</a:t>
            </a:r>
          </a:p>
        </p:txBody>
      </p:sp>
      <p:sp>
        <p:nvSpPr>
          <p:cNvPr id="63" name="순서도: 대체 처리 62"/>
          <p:cNvSpPr/>
          <p:nvPr/>
        </p:nvSpPr>
        <p:spPr>
          <a:xfrm>
            <a:off x="2734887" y="4509120"/>
            <a:ext cx="648072" cy="312591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취소하기</a:t>
            </a:r>
            <a:endParaRPr lang="en-US" altLang="ko-KR" sz="800" b="1" dirty="0" smtClean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563888" y="2763173"/>
            <a:ext cx="216024" cy="2246769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 smtClean="0">
                <a:solidFill>
                  <a:schemeClr val="bg1"/>
                </a:solidFill>
              </a:rPr>
              <a:t>|</a:t>
            </a:r>
          </a:p>
          <a:p>
            <a:r>
              <a:rPr lang="en-US" altLang="ko-KR" sz="700" b="1" dirty="0">
                <a:solidFill>
                  <a:schemeClr val="bg1"/>
                </a:solidFill>
              </a:rPr>
              <a:t>|</a:t>
            </a:r>
            <a:endParaRPr lang="en-US" altLang="ko-KR" sz="700" b="1" dirty="0" smtClean="0">
              <a:solidFill>
                <a:schemeClr val="bg1"/>
              </a:solidFill>
            </a:endParaRPr>
          </a:p>
        </p:txBody>
      </p:sp>
      <p:sp>
        <p:nvSpPr>
          <p:cNvPr id="51" name="모서리가 둥근 사각형 설명선 50"/>
          <p:cNvSpPr/>
          <p:nvPr/>
        </p:nvSpPr>
        <p:spPr>
          <a:xfrm>
            <a:off x="3635896" y="2432542"/>
            <a:ext cx="3144448" cy="2558321"/>
          </a:xfrm>
          <a:prstGeom prst="wedgeRoundRectCallout">
            <a:avLst>
              <a:gd name="adj1" fmla="val -50913"/>
              <a:gd name="adj2" fmla="val 33324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9" name="모서리가 둥근 사각형 설명선 78"/>
          <p:cNvSpPr/>
          <p:nvPr/>
        </p:nvSpPr>
        <p:spPr>
          <a:xfrm>
            <a:off x="4932040" y="2432542"/>
            <a:ext cx="1872543" cy="2558321"/>
          </a:xfrm>
          <a:prstGeom prst="wedgeRoundRectCallout">
            <a:avLst>
              <a:gd name="adj1" fmla="val -63834"/>
              <a:gd name="adj2" fmla="val -20018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8" name="순서도: 대체 처리 147"/>
          <p:cNvSpPr/>
          <p:nvPr/>
        </p:nvSpPr>
        <p:spPr>
          <a:xfrm>
            <a:off x="5406745" y="4509120"/>
            <a:ext cx="952447" cy="312591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건</a:t>
            </a:r>
            <a:r>
              <a:rPr lang="ko-KR" altLang="en-US" sz="800" b="1" dirty="0">
                <a:solidFill>
                  <a:schemeClr val="bg1"/>
                </a:solidFill>
              </a:rPr>
              <a:t>설</a:t>
            </a:r>
            <a:r>
              <a:rPr lang="ko-KR" altLang="en-US" sz="800" b="1" dirty="0" smtClean="0">
                <a:solidFill>
                  <a:schemeClr val="bg1"/>
                </a:solidFill>
              </a:rPr>
              <a:t>하기</a:t>
            </a:r>
            <a:endParaRPr lang="en-US" altLang="ko-KR" sz="8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600" b="1" dirty="0" smtClean="0">
                <a:solidFill>
                  <a:srgbClr val="FFFF00"/>
                </a:solidFill>
              </a:rPr>
              <a:t>500G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5099960" y="4026550"/>
            <a:ext cx="1488264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금</a:t>
            </a:r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광</a:t>
            </a:r>
            <a:endParaRPr lang="en-US" altLang="ko-KR" sz="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건설시간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1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시간 </a:t>
            </a: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3683430" y="3852337"/>
            <a:ext cx="1176602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생산량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(h) 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100 </a:t>
            </a:r>
          </a:p>
          <a:p>
            <a:pPr algn="r"/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최대 저장량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1000</a:t>
            </a:r>
          </a:p>
          <a:p>
            <a:pPr algn="r"/>
            <a:r>
              <a:rPr lang="ko-KR" altLang="en-US" sz="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적</a:t>
            </a:r>
            <a:r>
              <a:rPr lang="ko-KR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방어력 </a:t>
            </a:r>
            <a:r>
              <a:rPr lang="en-US" altLang="ko-KR" sz="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9999999</a:t>
            </a:r>
          </a:p>
          <a:p>
            <a:pPr algn="r"/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2" name="순서도: 대체 처리 161"/>
          <p:cNvSpPr/>
          <p:nvPr/>
        </p:nvSpPr>
        <p:spPr>
          <a:xfrm>
            <a:off x="5099960" y="2546546"/>
            <a:ext cx="1488264" cy="1386510"/>
          </a:xfrm>
          <a:prstGeom prst="flowChartAlternateProcess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>
            <a:noFill/>
          </a:ln>
          <a:effectLst>
            <a:outerShdw sx="1000" sy="1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영웅이나 도우미 캐릭터 일러스트</a:t>
            </a:r>
            <a:endParaRPr lang="en-US" altLang="ko-KR" sz="7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700" dirty="0" smtClean="0">
              <a:solidFill>
                <a:schemeClr val="bg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649" y="2560791"/>
            <a:ext cx="1108419" cy="1228249"/>
          </a:xfrm>
          <a:prstGeom prst="rect">
            <a:avLst/>
          </a:prstGeom>
        </p:spPr>
      </p:pic>
      <p:sp>
        <p:nvSpPr>
          <p:cNvPr id="37" name="사각형 설명선 36"/>
          <p:cNvSpPr/>
          <p:nvPr/>
        </p:nvSpPr>
        <p:spPr>
          <a:xfrm>
            <a:off x="5580112" y="5213480"/>
            <a:ext cx="1437470" cy="1527888"/>
          </a:xfrm>
          <a:prstGeom prst="wedgeRectCallout">
            <a:avLst>
              <a:gd name="adj1" fmla="val -20838"/>
              <a:gd name="adj2" fmla="val -63695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8" name="순서도: 대체 처리 37"/>
          <p:cNvSpPr/>
          <p:nvPr/>
        </p:nvSpPr>
        <p:spPr>
          <a:xfrm>
            <a:off x="5950140" y="5625849"/>
            <a:ext cx="648072" cy="312591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즉시건설</a:t>
            </a:r>
            <a:endParaRPr lang="en-US" altLang="ko-KR" sz="8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600" b="1" dirty="0" smtClean="0">
                <a:solidFill>
                  <a:srgbClr val="FFFF00"/>
                </a:solidFill>
              </a:rPr>
              <a:t>50A</a:t>
            </a:r>
          </a:p>
        </p:txBody>
      </p:sp>
      <p:pic>
        <p:nvPicPr>
          <p:cNvPr id="40" name="Picture 2" descr="C:\work_2012\smart\project_LOK\ui\icon\item\item_0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418" y="5441394"/>
            <a:ext cx="250825" cy="25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6148236" y="5422089"/>
            <a:ext cx="398158" cy="246221"/>
          </a:xfrm>
          <a:prstGeom prst="rect">
            <a:avLst/>
          </a:prstGeom>
          <a:noFill/>
          <a:ln>
            <a:noFill/>
          </a:ln>
          <a:effectLst>
            <a:glow rad="292100">
              <a:schemeClr val="accent4">
                <a:satMod val="175000"/>
                <a:alpha val="40000"/>
              </a:schemeClr>
            </a:glow>
            <a:outerShdw blurRad="38100" dist="50800" dir="4920000" sx="97000" sy="97000" algn="ctr" rotWithShape="0">
              <a:schemeClr val="tx2">
                <a:lumMod val="75000"/>
                <a:alpha val="94000"/>
              </a:schemeClr>
            </a:outerShdw>
            <a:softEdge rad="0"/>
          </a:effectLst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5</a:t>
            </a:r>
            <a:r>
              <a:rPr lang="ko-KR" altLang="en-US" sz="1000" b="1" dirty="0" smtClean="0"/>
              <a:t>분</a:t>
            </a:r>
            <a:endParaRPr lang="en-US" altLang="ko-KR" sz="10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3707904" y="2619817"/>
            <a:ext cx="1176602" cy="2462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금광</a:t>
            </a:r>
            <a:r>
              <a:rPr lang="en-US" altLang="ko-KR" sz="1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848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55871</TotalTime>
  <Words>4214</Words>
  <Application>Microsoft Office PowerPoint</Application>
  <PresentationFormat>화면 슬라이드 쇼(4:3)</PresentationFormat>
  <Paragraphs>2069</Paragraphs>
  <Slides>51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2" baseType="lpstr">
      <vt:lpstr>Office 테마</vt:lpstr>
      <vt:lpstr>Titan Kingdom World Prototype</vt:lpstr>
      <vt:lpstr>Launching 계획</vt:lpstr>
      <vt:lpstr>Prototype의 목표</vt:lpstr>
      <vt:lpstr>PowerPoint 프레젠테이션</vt:lpstr>
      <vt:lpstr>UX for prototype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AI 행동규칙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성장요소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BEAST ROBO</dc:title>
  <dc:creator>zard96</dc:creator>
  <cp:lastModifiedBy>Registered User</cp:lastModifiedBy>
  <cp:revision>2611</cp:revision>
  <dcterms:created xsi:type="dcterms:W3CDTF">2015-05-16T14:54:41Z</dcterms:created>
  <dcterms:modified xsi:type="dcterms:W3CDTF">2016-05-01T10:16:38Z</dcterms:modified>
</cp:coreProperties>
</file>